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
  </p:sldMasterIdLst>
  <p:notesMasterIdLst>
    <p:notesMasterId r:id="rId63"/>
  </p:notesMasterIdLst>
  <p:handoutMasterIdLst>
    <p:handoutMasterId r:id="rId64"/>
  </p:handoutMasterIdLst>
  <p:sldIdLst>
    <p:sldId id="658" r:id="rId2"/>
    <p:sldId id="712" r:id="rId3"/>
    <p:sldId id="713" r:id="rId4"/>
    <p:sldId id="714" r:id="rId5"/>
    <p:sldId id="715" r:id="rId6"/>
    <p:sldId id="716" r:id="rId7"/>
    <p:sldId id="717" r:id="rId8"/>
    <p:sldId id="718" r:id="rId9"/>
    <p:sldId id="661" r:id="rId10"/>
    <p:sldId id="662" r:id="rId11"/>
    <p:sldId id="659" r:id="rId12"/>
    <p:sldId id="664" r:id="rId13"/>
    <p:sldId id="665" r:id="rId14"/>
    <p:sldId id="660" r:id="rId15"/>
    <p:sldId id="663" r:id="rId16"/>
    <p:sldId id="666" r:id="rId17"/>
    <p:sldId id="667" r:id="rId18"/>
    <p:sldId id="669" r:id="rId19"/>
    <p:sldId id="668" r:id="rId20"/>
    <p:sldId id="671" r:id="rId21"/>
    <p:sldId id="670" r:id="rId22"/>
    <p:sldId id="672" r:id="rId23"/>
    <p:sldId id="673" r:id="rId24"/>
    <p:sldId id="674" r:id="rId25"/>
    <p:sldId id="675" r:id="rId26"/>
    <p:sldId id="676" r:id="rId27"/>
    <p:sldId id="677" r:id="rId28"/>
    <p:sldId id="678" r:id="rId29"/>
    <p:sldId id="679" r:id="rId30"/>
    <p:sldId id="680" r:id="rId31"/>
    <p:sldId id="681" r:id="rId32"/>
    <p:sldId id="682" r:id="rId33"/>
    <p:sldId id="683" r:id="rId34"/>
    <p:sldId id="684" r:id="rId35"/>
    <p:sldId id="685" r:id="rId36"/>
    <p:sldId id="686" r:id="rId37"/>
    <p:sldId id="687" r:id="rId38"/>
    <p:sldId id="688" r:id="rId39"/>
    <p:sldId id="689" r:id="rId40"/>
    <p:sldId id="690" r:id="rId41"/>
    <p:sldId id="691" r:id="rId42"/>
    <p:sldId id="692" r:id="rId43"/>
    <p:sldId id="693" r:id="rId44"/>
    <p:sldId id="694" r:id="rId45"/>
    <p:sldId id="695" r:id="rId46"/>
    <p:sldId id="696" r:id="rId47"/>
    <p:sldId id="697" r:id="rId48"/>
    <p:sldId id="698" r:id="rId49"/>
    <p:sldId id="699" r:id="rId50"/>
    <p:sldId id="700" r:id="rId51"/>
    <p:sldId id="701" r:id="rId52"/>
    <p:sldId id="702" r:id="rId53"/>
    <p:sldId id="703" r:id="rId54"/>
    <p:sldId id="704" r:id="rId55"/>
    <p:sldId id="705" r:id="rId56"/>
    <p:sldId id="706" r:id="rId57"/>
    <p:sldId id="707" r:id="rId58"/>
    <p:sldId id="708" r:id="rId59"/>
    <p:sldId id="709" r:id="rId60"/>
    <p:sldId id="710" r:id="rId61"/>
    <p:sldId id="711" r:id="rId62"/>
  </p:sldIdLst>
  <p:sldSz cx="9144000" cy="6858000" type="screen4x3"/>
  <p:notesSz cx="6858000" cy="9710738"/>
  <p:defaultTextStyle>
    <a:defPPr>
      <a:defRPr lang="en-US"/>
    </a:defPPr>
    <a:lvl1pPr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1pPr>
    <a:lvl2pPr marL="4572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2pPr>
    <a:lvl3pPr marL="9144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3pPr>
    <a:lvl4pPr marL="13716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4pPr>
    <a:lvl5pPr marL="18288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0000"/>
    <a:srgbClr val="0033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0" autoAdjust="0"/>
    <p:restoredTop sz="94687" autoAdjust="0"/>
  </p:normalViewPr>
  <p:slideViewPr>
    <p:cSldViewPr>
      <p:cViewPr varScale="1">
        <p:scale>
          <a:sx n="81" d="100"/>
          <a:sy n="81" d="100"/>
        </p:scale>
        <p:origin x="1488" y="67"/>
      </p:cViewPr>
      <p:guideLst>
        <p:guide orient="horz" pos="2160"/>
        <p:guide pos="2880"/>
      </p:guideLst>
    </p:cSldViewPr>
  </p:slideViewPr>
  <p:outlineViewPr>
    <p:cViewPr>
      <p:scale>
        <a:sx n="33" d="100"/>
        <a:sy n="33" d="100"/>
      </p:scale>
      <p:origin x="0" y="100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5" name="Rectangle 3"/>
          <p:cNvSpPr>
            <a:spLocks noGrp="1" noChangeArrowheads="1"/>
          </p:cNvSpPr>
          <p:nvPr>
            <p:ph type="dt" sz="quarter" idx="1"/>
          </p:nvPr>
        </p:nvSpPr>
        <p:spPr bwMode="auto">
          <a:xfrm>
            <a:off x="3884613" y="0"/>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8916" name="Rectangle 4"/>
          <p:cNvSpPr>
            <a:spLocks noGrp="1" noChangeArrowheads="1"/>
          </p:cNvSpPr>
          <p:nvPr>
            <p:ph type="ftr" sz="quarter" idx="2"/>
          </p:nvPr>
        </p:nvSpPr>
        <p:spPr bwMode="auto">
          <a:xfrm>
            <a:off x="0" y="9223375"/>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7" name="Rectangle 5"/>
          <p:cNvSpPr>
            <a:spLocks noGrp="1" noChangeArrowheads="1"/>
          </p:cNvSpPr>
          <p:nvPr>
            <p:ph type="sldNum" sz="quarter" idx="3"/>
          </p:nvPr>
        </p:nvSpPr>
        <p:spPr bwMode="auto">
          <a:xfrm>
            <a:off x="3884613" y="9223375"/>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06B05FB4-16BC-F849-A97D-5828372A5792}" type="slidenum">
              <a:rPr lang="zh-CN" altLang="en-US"/>
              <a:pPr>
                <a:defRPr/>
              </a:pPr>
              <a:t>‹#›</a:t>
            </a:fld>
            <a:endParaRPr lang="en-US" altLang="zh-CN"/>
          </a:p>
        </p:txBody>
      </p:sp>
    </p:spTree>
    <p:extLst>
      <p:ext uri="{BB962C8B-B14F-4D97-AF65-F5344CB8AC3E}">
        <p14:creationId xmlns:p14="http://schemas.microsoft.com/office/powerpoint/2010/main" val="22866191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67" name="Rectangle 3"/>
          <p:cNvSpPr>
            <a:spLocks noGrp="1" noChangeArrowheads="1"/>
          </p:cNvSpPr>
          <p:nvPr>
            <p:ph type="dt" idx="1"/>
          </p:nvPr>
        </p:nvSpPr>
        <p:spPr bwMode="auto">
          <a:xfrm>
            <a:off x="3884613" y="0"/>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001713" y="728663"/>
            <a:ext cx="4854575" cy="3641725"/>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6869" name="Rectangle 5"/>
          <p:cNvSpPr>
            <a:spLocks noGrp="1" noChangeArrowheads="1"/>
          </p:cNvSpPr>
          <p:nvPr>
            <p:ph type="body" sz="quarter" idx="3"/>
          </p:nvPr>
        </p:nvSpPr>
        <p:spPr bwMode="auto">
          <a:xfrm>
            <a:off x="685800" y="4613275"/>
            <a:ext cx="5486400" cy="436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70" name="Rectangle 6"/>
          <p:cNvSpPr>
            <a:spLocks noGrp="1" noChangeArrowheads="1"/>
          </p:cNvSpPr>
          <p:nvPr>
            <p:ph type="ftr" sz="quarter" idx="4"/>
          </p:nvPr>
        </p:nvSpPr>
        <p:spPr bwMode="auto">
          <a:xfrm>
            <a:off x="0" y="9223375"/>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71" name="Rectangle 7"/>
          <p:cNvSpPr>
            <a:spLocks noGrp="1" noChangeArrowheads="1"/>
          </p:cNvSpPr>
          <p:nvPr>
            <p:ph type="sldNum" sz="quarter" idx="5"/>
          </p:nvPr>
        </p:nvSpPr>
        <p:spPr bwMode="auto">
          <a:xfrm>
            <a:off x="3884613" y="9223375"/>
            <a:ext cx="2971800"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49E237D3-0949-BD4A-9F7E-347AB2402695}" type="slidenum">
              <a:rPr lang="zh-CN" altLang="en-US"/>
              <a:pPr>
                <a:defRPr/>
              </a:pPr>
              <a:t>‹#›</a:t>
            </a:fld>
            <a:endParaRPr lang="en-US" altLang="zh-CN"/>
          </a:p>
        </p:txBody>
      </p:sp>
    </p:spTree>
    <p:extLst>
      <p:ext uri="{BB962C8B-B14F-4D97-AF65-F5344CB8AC3E}">
        <p14:creationId xmlns:p14="http://schemas.microsoft.com/office/powerpoint/2010/main" val="119106086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fontAlgn="base">
      <a:spcBef>
        <a:spcPct val="30000"/>
      </a:spcBef>
      <a:spcAft>
        <a:spcPct val="0"/>
      </a:spcAft>
      <a:defRPr kumimoji="1" sz="1200" kern="1200">
        <a:solidFill>
          <a:schemeClr val="tx1"/>
        </a:solidFill>
        <a:latin typeface="Times New Roman" charset="0"/>
        <a:ea typeface="宋体" charset="0"/>
        <a:cs typeface="宋体" charset="0"/>
      </a:defRPr>
    </a:lvl2pPr>
    <a:lvl3pPr marL="914400" algn="l" rtl="0" fontAlgn="base">
      <a:spcBef>
        <a:spcPct val="30000"/>
      </a:spcBef>
      <a:spcAft>
        <a:spcPct val="0"/>
      </a:spcAft>
      <a:defRPr kumimoji="1" sz="1200" kern="1200">
        <a:solidFill>
          <a:schemeClr val="tx1"/>
        </a:solidFill>
        <a:latin typeface="Times New Roman" charset="0"/>
        <a:ea typeface="宋体" charset="0"/>
        <a:cs typeface="宋体" charset="0"/>
      </a:defRPr>
    </a:lvl3pPr>
    <a:lvl4pPr marL="1371600" algn="l" rtl="0" fontAlgn="base">
      <a:spcBef>
        <a:spcPct val="30000"/>
      </a:spcBef>
      <a:spcAft>
        <a:spcPct val="0"/>
      </a:spcAft>
      <a:defRPr kumimoji="1" sz="1200" kern="1200">
        <a:solidFill>
          <a:schemeClr val="tx1"/>
        </a:solidFill>
        <a:latin typeface="Times New Roman" charset="0"/>
        <a:ea typeface="宋体" charset="0"/>
        <a:cs typeface="宋体" charset="0"/>
      </a:defRPr>
    </a:lvl4pPr>
    <a:lvl5pPr marL="1828800" algn="l" rtl="0" fontAlgn="base">
      <a:spcBef>
        <a:spcPct val="30000"/>
      </a:spcBef>
      <a:spcAft>
        <a:spcPct val="0"/>
      </a:spcAft>
      <a:defRPr kumimoji="1" sz="1200" kern="1200">
        <a:solidFill>
          <a:schemeClr val="tx1"/>
        </a:solidFill>
        <a:latin typeface="Times New Roman" charset="0"/>
        <a:ea typeface="宋体" charset="0"/>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73731" name="備忘稿版面配置區 2"/>
          <p:cNvSpPr>
            <a:spLocks noGrp="1"/>
          </p:cNvSpPr>
          <p:nvPr>
            <p:ph type="body" idx="1"/>
          </p:nvPr>
        </p:nvSpPr>
        <p:spPr/>
        <p:txBody>
          <a:bodyPr/>
          <a:lstStyle/>
          <a:p>
            <a:pPr>
              <a:defRPr/>
            </a:pPr>
            <a:endParaRPr kumimoji="0" lang="zh-TW" altLang="en-US"/>
          </a:p>
        </p:txBody>
      </p:sp>
      <p:sp>
        <p:nvSpPr>
          <p:cNvPr id="73732" name="投影片編號版面配置區 3"/>
          <p:cNvSpPr>
            <a:spLocks noGrp="1"/>
          </p:cNvSpPr>
          <p:nvPr>
            <p:ph type="sldNum" sz="quarter" idx="5"/>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3BA84AAA-C6A6-9D4C-81A9-6A14869F2EC2}" type="slidenum">
              <a:rPr lang="zh-CN" altLang="en-US" smtClean="0">
                <a:latin typeface="Times New Roman" charset="0"/>
              </a:rPr>
              <a:pPr eaLnBrk="1" hangingPunct="1">
                <a:defRPr/>
              </a:pPr>
              <a:t>1</a:t>
            </a:fld>
            <a:endParaRPr lang="en-US" altLang="zh-CN">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pPr>
              <a:defRPr/>
            </a:pPr>
            <a:fld id="{49E237D3-0949-BD4A-9F7E-347AB2402695}" type="slidenum">
              <a:rPr lang="zh-CN" altLang="en-US" smtClean="0"/>
              <a:pPr>
                <a:defRPr/>
              </a:pPr>
              <a:t>39</a:t>
            </a:fld>
            <a:endParaRPr lang="en-US" altLang="zh-CN"/>
          </a:p>
        </p:txBody>
      </p:sp>
    </p:spTree>
    <p:extLst>
      <p:ext uri="{BB962C8B-B14F-4D97-AF65-F5344CB8AC3E}">
        <p14:creationId xmlns:p14="http://schemas.microsoft.com/office/powerpoint/2010/main" val="93886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pPr>
              <a:defRPr/>
            </a:pPr>
            <a:fld id="{49E237D3-0949-BD4A-9F7E-347AB2402695}" type="slidenum">
              <a:rPr lang="zh-CN" altLang="en-US" smtClean="0"/>
              <a:pPr>
                <a:defRPr/>
              </a:pPr>
              <a:t>48</a:t>
            </a:fld>
            <a:endParaRPr lang="en-US" altLang="zh-CN"/>
          </a:p>
        </p:txBody>
      </p:sp>
    </p:spTree>
    <p:extLst>
      <p:ext uri="{BB962C8B-B14F-4D97-AF65-F5344CB8AC3E}">
        <p14:creationId xmlns:p14="http://schemas.microsoft.com/office/powerpoint/2010/main" val="3686508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TW"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
        <p:nvSpPr>
          <p:cNvPr id="32770"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zh-CN" noProof="0"/>
              <a:t>单击此处编辑母版标题样式</a:t>
            </a:r>
          </a:p>
        </p:txBody>
      </p:sp>
      <p:sp>
        <p:nvSpPr>
          <p:cNvPr id="32771"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sz="2800"/>
            </a:lvl1pPr>
          </a:lstStyle>
          <a:p>
            <a:pPr lvl="0"/>
            <a:r>
              <a:rPr lang="en-US" altLang="zh-CN" noProof="0"/>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fld id="{914306EA-42B0-3A40-A0C1-7F5EB9A8FDCA}" type="datetime1">
              <a:rPr lang="en-GB" altLang="zh-CN"/>
              <a:pPr>
                <a:defRPr/>
              </a:pPr>
              <a:t>03/04/2019</a:t>
            </a:fld>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zh-CN"/>
              <a:t>www.uic.edu.hk/~xlpeng</a:t>
            </a:r>
          </a:p>
        </p:txBody>
      </p:sp>
      <p:sp>
        <p:nvSpPr>
          <p:cNvPr id="8" name="Rectangle 6"/>
          <p:cNvSpPr>
            <a:spLocks noGrp="1" noChangeArrowheads="1"/>
          </p:cNvSpPr>
          <p:nvPr>
            <p:ph type="sldNum" sz="quarter" idx="12"/>
          </p:nvPr>
        </p:nvSpPr>
        <p:spPr/>
        <p:txBody>
          <a:bodyPr/>
          <a:lstStyle>
            <a:lvl1pPr>
              <a:defRPr/>
            </a:lvl1pPr>
          </a:lstStyle>
          <a:p>
            <a:pPr>
              <a:defRPr/>
            </a:pPr>
            <a:fld id="{DB7D06FC-754D-3742-9EF5-6FBD934128CC}" type="slidenum">
              <a:rPr lang="en-US" altLang="zh-CN"/>
              <a:pPr>
                <a:defRPr/>
              </a:pPr>
              <a:t>‹#›</a:t>
            </a:fld>
            <a:endParaRPr lang="en-US" altLang="zh-CN"/>
          </a:p>
        </p:txBody>
      </p:sp>
    </p:spTree>
    <p:extLst>
      <p:ext uri="{BB962C8B-B14F-4D97-AF65-F5344CB8AC3E}">
        <p14:creationId xmlns:p14="http://schemas.microsoft.com/office/powerpoint/2010/main" val="146975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027F625E-4F9E-1449-B0C1-B2AFA9E75329}" type="datetime1">
              <a:rPr lang="en-GB" altLang="zh-CN"/>
              <a:pPr>
                <a:defRPr/>
              </a:pPr>
              <a:t>03/04/2019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0AB57E7D-28A2-5147-898F-CFC0FDE14986}" type="slidenum">
              <a:rPr lang="en-US" altLang="zh-CN"/>
              <a:pPr>
                <a:defRPr/>
              </a:pPr>
              <a:t>‹#›</a:t>
            </a:fld>
            <a:endParaRPr lang="en-US" altLang="zh-CN"/>
          </a:p>
        </p:txBody>
      </p:sp>
    </p:spTree>
    <p:extLst>
      <p:ext uri="{BB962C8B-B14F-4D97-AF65-F5344CB8AC3E}">
        <p14:creationId xmlns:p14="http://schemas.microsoft.com/office/powerpoint/2010/main" val="165618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629400" y="277813"/>
            <a:ext cx="2057400" cy="5853112"/>
          </a:xfrm>
        </p:spPr>
        <p:txBody>
          <a:bodyPr vert="eaVert"/>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53112"/>
          </a:xfrm>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80FF5AB5-9C74-B349-A5E4-5C76FE656426}" type="datetime1">
              <a:rPr lang="en-GB" altLang="zh-CN"/>
              <a:pPr>
                <a:defRPr/>
              </a:pPr>
              <a:t>03/04/2019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E82A9689-0FA8-EB47-AB08-AC24848DEBA1}" type="slidenum">
              <a:rPr lang="en-US" altLang="zh-CN"/>
              <a:pPr>
                <a:defRPr/>
              </a:pPr>
              <a:t>‹#›</a:t>
            </a:fld>
            <a:endParaRPr lang="en-US" altLang="zh-CN"/>
          </a:p>
        </p:txBody>
      </p:sp>
    </p:spTree>
    <p:extLst>
      <p:ext uri="{BB962C8B-B14F-4D97-AF65-F5344CB8AC3E}">
        <p14:creationId xmlns:p14="http://schemas.microsoft.com/office/powerpoint/2010/main" val="74777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idx="1"/>
          </p:nvPr>
        </p:nvSpPr>
        <p:spPr/>
        <p:txBody>
          <a:body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B1B2D6D1-F74D-E944-A002-65F0524EFF93}" type="datetime1">
              <a:rPr lang="en-GB" altLang="zh-CN"/>
              <a:pPr>
                <a:defRPr/>
              </a:pPr>
              <a:t>03/04/2019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85A0ED5-3C67-A940-BE1C-9D228A8F5C85}" type="slidenum">
              <a:rPr lang="en-US" altLang="zh-CN"/>
              <a:pPr>
                <a:defRPr/>
              </a:pPr>
              <a:t>‹#›</a:t>
            </a:fld>
            <a:endParaRPr lang="en-US" altLang="zh-CN"/>
          </a:p>
        </p:txBody>
      </p:sp>
    </p:spTree>
    <p:extLst>
      <p:ext uri="{BB962C8B-B14F-4D97-AF65-F5344CB8AC3E}">
        <p14:creationId xmlns:p14="http://schemas.microsoft.com/office/powerpoint/2010/main" val="402990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9705736E-B4AA-8C4B-96EF-0CD01850D3F9}" type="datetime1">
              <a:rPr lang="en-GB" altLang="zh-CN"/>
              <a:pPr>
                <a:defRPr/>
              </a:pPr>
              <a:t>03/04/2019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2BA6B9E-0648-E84E-9805-584659370E1A}" type="slidenum">
              <a:rPr lang="en-US" altLang="zh-CN"/>
              <a:pPr>
                <a:defRPr/>
              </a:pPr>
              <a:t>‹#›</a:t>
            </a:fld>
            <a:endParaRPr lang="en-US" altLang="zh-CN"/>
          </a:p>
        </p:txBody>
      </p:sp>
    </p:spTree>
    <p:extLst>
      <p:ext uri="{BB962C8B-B14F-4D97-AF65-F5344CB8AC3E}">
        <p14:creationId xmlns:p14="http://schemas.microsoft.com/office/powerpoint/2010/main" val="315172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內容版面配置區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D519EFE6-57A9-6A45-9B46-6F66B0F05D18}" type="datetime1">
              <a:rPr lang="en-GB" altLang="zh-CN"/>
              <a:pPr>
                <a:defRPr/>
              </a:pPr>
              <a:t>03/04/2019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330777F7-9939-234F-A39E-D6C7CCC0E57E}" type="slidenum">
              <a:rPr lang="en-US" altLang="zh-CN"/>
              <a:pPr>
                <a:defRPr/>
              </a:pPr>
              <a:t>‹#›</a:t>
            </a:fld>
            <a:endParaRPr lang="en-US" altLang="zh-CN"/>
          </a:p>
        </p:txBody>
      </p:sp>
    </p:spTree>
    <p:extLst>
      <p:ext uri="{BB962C8B-B14F-4D97-AF65-F5344CB8AC3E}">
        <p14:creationId xmlns:p14="http://schemas.microsoft.com/office/powerpoint/2010/main" val="421634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F4AFCD04-488C-DB4C-86A3-CE6459B84CCE}" type="datetime1">
              <a:rPr lang="en-GB" altLang="zh-CN"/>
              <a:pPr>
                <a:defRPr/>
              </a:pPr>
              <a:t>03/04/2019</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9" name="Rectangle 6"/>
          <p:cNvSpPr>
            <a:spLocks noGrp="1" noChangeArrowheads="1"/>
          </p:cNvSpPr>
          <p:nvPr>
            <p:ph type="sldNum" sz="quarter" idx="12"/>
          </p:nvPr>
        </p:nvSpPr>
        <p:spPr>
          <a:ln/>
        </p:spPr>
        <p:txBody>
          <a:bodyPr/>
          <a:lstStyle>
            <a:lvl1pPr>
              <a:defRPr/>
            </a:lvl1pPr>
          </a:lstStyle>
          <a:p>
            <a:pPr>
              <a:defRPr/>
            </a:pPr>
            <a:fld id="{078D3A7F-6EDD-8E4E-92EE-DE7D675FC85D}" type="slidenum">
              <a:rPr lang="en-US" altLang="zh-CN"/>
              <a:pPr>
                <a:defRPr/>
              </a:pPr>
              <a:t>‹#›</a:t>
            </a:fld>
            <a:endParaRPr lang="en-US" altLang="zh-CN"/>
          </a:p>
        </p:txBody>
      </p:sp>
    </p:spTree>
    <p:extLst>
      <p:ext uri="{BB962C8B-B14F-4D97-AF65-F5344CB8AC3E}">
        <p14:creationId xmlns:p14="http://schemas.microsoft.com/office/powerpoint/2010/main" val="380594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5ED4E581-A72F-BC4B-83D2-A28F9690F0F7}" type="datetime1">
              <a:rPr lang="en-GB" altLang="zh-CN"/>
              <a:pPr>
                <a:defRPr/>
              </a:pPr>
              <a:t>03/04/2019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5" name="Rectangle 6"/>
          <p:cNvSpPr>
            <a:spLocks noGrp="1" noChangeArrowheads="1"/>
          </p:cNvSpPr>
          <p:nvPr>
            <p:ph type="sldNum" sz="quarter" idx="12"/>
          </p:nvPr>
        </p:nvSpPr>
        <p:spPr>
          <a:ln/>
        </p:spPr>
        <p:txBody>
          <a:bodyPr/>
          <a:lstStyle>
            <a:lvl1pPr>
              <a:defRPr/>
            </a:lvl1pPr>
          </a:lstStyle>
          <a:p>
            <a:pPr>
              <a:defRPr/>
            </a:pPr>
            <a:fld id="{CE86F5BF-2E1D-FB4C-8747-9EBE6E0810B5}" type="slidenum">
              <a:rPr lang="en-US" altLang="zh-CN"/>
              <a:pPr>
                <a:defRPr/>
              </a:pPr>
              <a:t>‹#›</a:t>
            </a:fld>
            <a:endParaRPr lang="en-US" altLang="zh-CN"/>
          </a:p>
        </p:txBody>
      </p:sp>
    </p:spTree>
    <p:extLst>
      <p:ext uri="{BB962C8B-B14F-4D97-AF65-F5344CB8AC3E}">
        <p14:creationId xmlns:p14="http://schemas.microsoft.com/office/powerpoint/2010/main" val="131199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020E7CB-44EF-E147-A48D-C07F900814A9}" type="datetime1">
              <a:rPr lang="en-GB" altLang="zh-CN"/>
              <a:pPr>
                <a:defRPr/>
              </a:pPr>
              <a:t>03/04/2019</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4" name="Rectangle 6"/>
          <p:cNvSpPr>
            <a:spLocks noGrp="1" noChangeArrowheads="1"/>
          </p:cNvSpPr>
          <p:nvPr>
            <p:ph type="sldNum" sz="quarter" idx="12"/>
          </p:nvPr>
        </p:nvSpPr>
        <p:spPr>
          <a:ln/>
        </p:spPr>
        <p:txBody>
          <a:bodyPr/>
          <a:lstStyle>
            <a:lvl1pPr>
              <a:defRPr/>
            </a:lvl1pPr>
          </a:lstStyle>
          <a:p>
            <a:pPr>
              <a:defRPr/>
            </a:pPr>
            <a:fld id="{4E6E155C-8FE2-A24F-BAA5-06373F391F05}" type="slidenum">
              <a:rPr lang="en-US" altLang="zh-CN"/>
              <a:pPr>
                <a:defRPr/>
              </a:pPr>
              <a:t>‹#›</a:t>
            </a:fld>
            <a:endParaRPr lang="en-US" altLang="zh-CN"/>
          </a:p>
        </p:txBody>
      </p:sp>
    </p:spTree>
    <p:extLst>
      <p:ext uri="{BB962C8B-B14F-4D97-AF65-F5344CB8AC3E}">
        <p14:creationId xmlns:p14="http://schemas.microsoft.com/office/powerpoint/2010/main" val="402683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CN" altLang="en-US"/>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6739F746-2A21-884F-9F50-4C96D8370C16}" type="datetime1">
              <a:rPr lang="en-GB" altLang="zh-CN"/>
              <a:pPr>
                <a:defRPr/>
              </a:pPr>
              <a:t>03/04/2019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04B40AA-4B52-6E4D-9DDD-27E38F5FC297}" type="slidenum">
              <a:rPr lang="en-US" altLang="zh-CN"/>
              <a:pPr>
                <a:defRPr/>
              </a:pPr>
              <a:t>‹#›</a:t>
            </a:fld>
            <a:endParaRPr lang="en-US" altLang="zh-CN"/>
          </a:p>
        </p:txBody>
      </p:sp>
    </p:spTree>
    <p:extLst>
      <p:ext uri="{BB962C8B-B14F-4D97-AF65-F5344CB8AC3E}">
        <p14:creationId xmlns:p14="http://schemas.microsoft.com/office/powerpoint/2010/main" val="59241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CN" altLang="en-US"/>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7DC7163D-0054-8041-A442-3B097519BF8D}" type="datetime1">
              <a:rPr lang="en-GB" altLang="zh-CN"/>
              <a:pPr>
                <a:defRPr/>
              </a:pPr>
              <a:t>03/04/2019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86A43F5-A689-4449-9233-D0E92F2E96A7}" type="slidenum">
              <a:rPr lang="en-US" altLang="zh-CN"/>
              <a:pPr>
                <a:defRPr/>
              </a:pPr>
              <a:t>‹#›</a:t>
            </a:fld>
            <a:endParaRPr lang="en-US" altLang="zh-CN"/>
          </a:p>
        </p:txBody>
      </p:sp>
    </p:spTree>
    <p:extLst>
      <p:ext uri="{BB962C8B-B14F-4D97-AF65-F5344CB8AC3E}">
        <p14:creationId xmlns:p14="http://schemas.microsoft.com/office/powerpoint/2010/main" val="406664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单击此处编辑母版标题样式</a:t>
            </a:r>
          </a:p>
        </p:txBody>
      </p:sp>
      <p:sp>
        <p:nvSpPr>
          <p:cNvPr id="3174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1748"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mj-lt"/>
              </a:defRPr>
            </a:lvl1pPr>
          </a:lstStyle>
          <a:p>
            <a:pPr>
              <a:defRPr/>
            </a:pPr>
            <a:fld id="{E726FDB4-425B-804D-B166-B108BF7159CF}" type="datetime1">
              <a:rPr lang="en-GB" altLang="zh-CN"/>
              <a:pPr>
                <a:defRPr/>
              </a:pPr>
              <a:t>03/04/2019</a:t>
            </a:fld>
            <a:endParaRPr lang="en-US" altLang="zh-CN"/>
          </a:p>
        </p:txBody>
      </p:sp>
      <p:sp>
        <p:nvSpPr>
          <p:cNvPr id="317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a:latin typeface="+mj-lt"/>
              </a:defRPr>
            </a:lvl1pPr>
          </a:lstStyle>
          <a:p>
            <a:pPr>
              <a:defRPr/>
            </a:pPr>
            <a:r>
              <a:rPr lang="en-US" altLang="zh-CN"/>
              <a:t>www.uic.edu.hk/~xlpeng</a:t>
            </a:r>
          </a:p>
        </p:txBody>
      </p:sp>
      <p:sp>
        <p:nvSpPr>
          <p:cNvPr id="31750"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mj-lt"/>
              </a:defRPr>
            </a:lvl1pPr>
          </a:lstStyle>
          <a:p>
            <a:pPr>
              <a:defRPr/>
            </a:pPr>
            <a:fld id="{43C0BB7F-7691-0442-8F8D-0AFC6888406C}"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TW" altLang="en-US"/>
          </a:p>
        </p:txBody>
      </p:sp>
      <p:sp>
        <p:nvSpPr>
          <p:cNvPr id="317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3817"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p:titleStyle>
    <p:body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6.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7F8738E7-2121-8540-81BF-1CB1897EAEE5}" type="datetime1">
              <a:rPr lang="en-GB" altLang="zh-CN" smtClean="0">
                <a:latin typeface="Garamond" charset="0"/>
              </a:rPr>
              <a:pPr eaLnBrk="1" hangingPunct="1">
                <a:defRPr/>
              </a:pPr>
              <a:t>03/04/2019</a:t>
            </a:fld>
            <a:endParaRPr lang="en-US" altLang="zh-CN">
              <a:latin typeface="Garamond" charset="0"/>
            </a:endParaRPr>
          </a:p>
        </p:txBody>
      </p:sp>
      <p:sp>
        <p:nvSpPr>
          <p:cNvPr id="3075"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25E4A870-E1D3-8B40-88F0-9D2D646FD873}" type="slidenum">
              <a:rPr lang="en-US" altLang="zh-CN" smtClean="0">
                <a:latin typeface="Garamond" charset="0"/>
              </a:rPr>
              <a:pPr eaLnBrk="1" hangingPunct="1">
                <a:defRPr/>
              </a:pPr>
              <a:t>1</a:t>
            </a:fld>
            <a:endParaRPr lang="en-US" altLang="zh-CN">
              <a:latin typeface="Garamond" charset="0"/>
            </a:endParaRPr>
          </a:p>
        </p:txBody>
      </p:sp>
      <p:sp>
        <p:nvSpPr>
          <p:cNvPr id="3077" name="Rectangle 2"/>
          <p:cNvSpPr>
            <a:spLocks noGrp="1" noChangeArrowheads="1"/>
          </p:cNvSpPr>
          <p:nvPr>
            <p:ph type="title"/>
          </p:nvPr>
        </p:nvSpPr>
        <p:spPr>
          <a:xfrm>
            <a:off x="755650" y="1628775"/>
            <a:ext cx="7772400" cy="785813"/>
          </a:xfrm>
        </p:spPr>
        <p:txBody>
          <a:bodyPr/>
          <a:lstStyle/>
          <a:p>
            <a:pPr>
              <a:defRPr/>
            </a:pPr>
            <a:r>
              <a:rPr kumimoji="0" lang="en-GB" altLang="zh-TW" sz="3800" b="1" dirty="0">
                <a:latin typeface="Garamond" charset="0"/>
                <a:ea typeface="宋体" charset="0"/>
              </a:rPr>
              <a:t>Lecture</a:t>
            </a:r>
            <a:r>
              <a:rPr kumimoji="0" lang="zh-CN" altLang="en-US" sz="3800" b="1" dirty="0">
                <a:latin typeface="Garamond" charset="0"/>
                <a:ea typeface="宋体" charset="0"/>
              </a:rPr>
              <a:t> </a:t>
            </a:r>
            <a:r>
              <a:rPr kumimoji="0" lang="en-US" altLang="zh-CN" sz="3800" b="1" dirty="0">
                <a:latin typeface="Garamond" charset="0"/>
                <a:ea typeface="宋体" charset="0"/>
              </a:rPr>
              <a:t>7:</a:t>
            </a:r>
            <a:r>
              <a:rPr kumimoji="0" lang="zh-CN" altLang="en-US" sz="3800" b="1" dirty="0">
                <a:latin typeface="Garamond" charset="0"/>
                <a:ea typeface="宋体" charset="0"/>
              </a:rPr>
              <a:t> </a:t>
            </a:r>
            <a:r>
              <a:rPr kumimoji="0" lang="en-US" altLang="zh-CN" sz="3800" b="1" dirty="0">
                <a:latin typeface="Garamond" charset="0"/>
                <a:ea typeface="宋体" charset="0"/>
              </a:rPr>
              <a:t>Continuous Model and Differential Equations</a:t>
            </a:r>
            <a:endParaRPr kumimoji="0" lang="en-US" altLang="zh-TW" sz="3800" b="1" dirty="0">
              <a:solidFill>
                <a:schemeClr val="tx1"/>
              </a:solidFill>
              <a:latin typeface="Garamond" charset="0"/>
              <a:ea typeface="宋体" charset="0"/>
            </a:endParaRPr>
          </a:p>
        </p:txBody>
      </p:sp>
      <p:sp>
        <p:nvSpPr>
          <p:cNvPr id="3078" name="Rectangle 3"/>
          <p:cNvSpPr>
            <a:spLocks noGrp="1" noChangeArrowheads="1"/>
          </p:cNvSpPr>
          <p:nvPr>
            <p:ph type="body" idx="1"/>
          </p:nvPr>
        </p:nvSpPr>
        <p:spPr>
          <a:xfrm>
            <a:off x="3995738" y="3573463"/>
            <a:ext cx="4679950" cy="2438400"/>
          </a:xfrm>
        </p:spPr>
        <p:txBody>
          <a:bodyPr/>
          <a:lstStyle/>
          <a:p>
            <a:pPr>
              <a:lnSpc>
                <a:spcPct val="90000"/>
              </a:lnSpc>
              <a:buFont typeface="Wingdings" charset="0"/>
              <a:buNone/>
              <a:defRPr/>
            </a:pPr>
            <a:r>
              <a:rPr kumimoji="0" lang="en-US" altLang="zh-TW" sz="2800" dirty="0">
                <a:solidFill>
                  <a:srgbClr val="003399"/>
                </a:solidFill>
                <a:latin typeface="Arial" charset="0"/>
                <a:ea typeface="宋体" charset="0"/>
              </a:rPr>
              <a:t>Ref</a:t>
            </a:r>
            <a:r>
              <a:rPr kumimoji="0" lang="en-US" altLang="zh-CN" sz="2800" dirty="0">
                <a:solidFill>
                  <a:srgbClr val="003399"/>
                </a:solidFill>
                <a:latin typeface="Arial" charset="0"/>
                <a:ea typeface="宋体" charset="0"/>
              </a:rPr>
              <a:t>:</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Textbook</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Chapter</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11</a:t>
            </a:r>
            <a:endParaRPr kumimoji="0" lang="en-US" altLang="zh-TW" sz="2800" dirty="0">
              <a:latin typeface="Arial" charset="0"/>
              <a:ea typeface="宋体" charset="0"/>
            </a:endParaRPr>
          </a:p>
          <a:p>
            <a:pPr>
              <a:lnSpc>
                <a:spcPct val="90000"/>
              </a:lnSpc>
              <a:buFont typeface="Wingdings" charset="0"/>
              <a:buNone/>
              <a:defRPr/>
            </a:pPr>
            <a:r>
              <a:rPr kumimoji="0" lang="en-US" altLang="zh-TW" sz="2600" dirty="0">
                <a:latin typeface="Arial" charset="0"/>
                <a:ea typeface="宋体" charset="0"/>
              </a:rPr>
              <a:t>					</a:t>
            </a:r>
          </a:p>
        </p:txBody>
      </p:sp>
      <p:sp>
        <p:nvSpPr>
          <p:cNvPr id="3079" name="Rectangle 4"/>
          <p:cNvSpPr>
            <a:spLocks noChangeArrowheads="1"/>
          </p:cNvSpPr>
          <p:nvPr/>
        </p:nvSpPr>
        <p:spPr bwMode="auto">
          <a:xfrm>
            <a:off x="395288" y="333375"/>
            <a:ext cx="7632700" cy="457200"/>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marL="342900" indent="-342900">
              <a:defRPr/>
            </a:pPr>
            <a:r>
              <a:rPr lang="en-US" sz="2400" b="1">
                <a:latin typeface="Garamond" charset="0"/>
              </a:rPr>
              <a:t>Using mathematical tools to explore real-world problems.</a:t>
            </a:r>
            <a:r>
              <a:rPr 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Exponential growth model</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10</a:t>
            </a:fld>
            <a:endParaRPr lang="en-US" altLang="zh-CN"/>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284984"/>
            <a:ext cx="3240360" cy="107415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圖片 6"/>
          <p:cNvPicPr>
            <a:picLocks noChangeAspect="1"/>
          </p:cNvPicPr>
          <p:nvPr/>
        </p:nvPicPr>
        <p:blipFill>
          <a:blip r:embed="rId3"/>
          <a:stretch>
            <a:fillRect/>
          </a:stretch>
        </p:blipFill>
        <p:spPr>
          <a:xfrm>
            <a:off x="1907704" y="5013176"/>
            <a:ext cx="2028552" cy="468127"/>
          </a:xfrm>
          <a:prstGeom prst="rect">
            <a:avLst/>
          </a:prstGeom>
        </p:spPr>
      </p:pic>
      <p:pic>
        <p:nvPicPr>
          <p:cNvPr id="8" name="圖片 7"/>
          <p:cNvPicPr>
            <a:picLocks noChangeAspect="1"/>
          </p:cNvPicPr>
          <p:nvPr/>
        </p:nvPicPr>
        <p:blipFill>
          <a:blip r:embed="rId4"/>
          <a:stretch>
            <a:fillRect/>
          </a:stretch>
        </p:blipFill>
        <p:spPr>
          <a:xfrm>
            <a:off x="6444208" y="1916832"/>
            <a:ext cx="2108282" cy="3333828"/>
          </a:xfrm>
          <a:prstGeom prst="rect">
            <a:avLst/>
          </a:prstGeom>
        </p:spPr>
      </p:pic>
      <p:sp>
        <p:nvSpPr>
          <p:cNvPr id="9" name="文字方塊 8"/>
          <p:cNvSpPr txBox="1"/>
          <p:nvPr/>
        </p:nvSpPr>
        <p:spPr>
          <a:xfrm>
            <a:off x="539552" y="5661248"/>
            <a:ext cx="6480720" cy="523220"/>
          </a:xfrm>
          <a:prstGeom prst="rect">
            <a:avLst/>
          </a:prstGeom>
          <a:noFill/>
        </p:spPr>
        <p:txBody>
          <a:bodyPr wrap="square" rtlCol="0">
            <a:spAutoFit/>
          </a:bodyPr>
          <a:lstStyle/>
          <a:p>
            <a:r>
              <a:rPr kumimoji="1" lang="en-US" altLang="zh-TW" sz="2800" dirty="0"/>
              <a:t>where</a:t>
            </a:r>
            <a:r>
              <a:rPr kumimoji="1" lang="zh-CN" altLang="en-US" sz="2800" dirty="0"/>
              <a:t> </a:t>
            </a:r>
            <a:r>
              <a:rPr kumimoji="1" lang="en-US" altLang="zh-CN" sz="2800" dirty="0"/>
              <a:t>P</a:t>
            </a:r>
            <a:r>
              <a:rPr kumimoji="1" lang="en-US" altLang="zh-CN" sz="2800" baseline="-25000" dirty="0"/>
              <a:t>0</a:t>
            </a:r>
            <a:r>
              <a:rPr kumimoji="1" lang="zh-CN" altLang="en-US" sz="2800" baseline="-25000" dirty="0"/>
              <a:t> </a:t>
            </a:r>
            <a:r>
              <a:rPr kumimoji="1" lang="en-US" altLang="zh-CN" sz="2800" dirty="0"/>
              <a:t>is</a:t>
            </a:r>
            <a:r>
              <a:rPr kumimoji="1" lang="zh-CN" altLang="en-US" sz="2800" dirty="0"/>
              <a:t> </a:t>
            </a:r>
            <a:r>
              <a:rPr kumimoji="1" lang="en-US" altLang="zh-CN" sz="2800" dirty="0"/>
              <a:t>the</a:t>
            </a:r>
            <a:r>
              <a:rPr kumimoji="1" lang="zh-CN" altLang="en-US" sz="2800" dirty="0"/>
              <a:t> </a:t>
            </a:r>
            <a:r>
              <a:rPr kumimoji="1" lang="en-US" altLang="zh-CN" sz="2800" dirty="0"/>
              <a:t>population</a:t>
            </a:r>
            <a:r>
              <a:rPr kumimoji="1" lang="zh-CN" altLang="en-US" sz="2800" dirty="0"/>
              <a:t> </a:t>
            </a:r>
            <a:r>
              <a:rPr kumimoji="1" lang="en-US" altLang="zh-CN" sz="2800" dirty="0"/>
              <a:t>at</a:t>
            </a:r>
            <a:r>
              <a:rPr kumimoji="1" lang="zh-CN" altLang="en-US" sz="2800" dirty="0"/>
              <a:t> </a:t>
            </a:r>
            <a:r>
              <a:rPr kumimoji="1" lang="en-US" altLang="zh-CN" sz="2800" dirty="0"/>
              <a:t>time</a:t>
            </a:r>
            <a:r>
              <a:rPr kumimoji="1" lang="zh-CN" altLang="en-US" sz="2800" dirty="0"/>
              <a:t> </a:t>
            </a:r>
            <a:r>
              <a:rPr kumimoji="1" lang="en-US" altLang="zh-CN" sz="2800" dirty="0"/>
              <a:t>t</a:t>
            </a:r>
            <a:r>
              <a:rPr kumimoji="1" lang="zh-CN" altLang="en-US" sz="2800" dirty="0"/>
              <a:t> </a:t>
            </a:r>
            <a:r>
              <a:rPr kumimoji="1" lang="zh-CN" altLang="zh-CN" sz="2800" dirty="0"/>
              <a:t>=</a:t>
            </a:r>
            <a:r>
              <a:rPr kumimoji="1" lang="zh-CN" altLang="en-US" sz="2800" dirty="0"/>
              <a:t> </a:t>
            </a:r>
            <a:r>
              <a:rPr kumimoji="1" lang="en-US" altLang="zh-CN" sz="2800" dirty="0"/>
              <a:t>0.</a:t>
            </a:r>
            <a:endParaRPr kumimoji="1" lang="zh-TW" altLang="en-US" sz="2800" dirty="0"/>
          </a:p>
        </p:txBody>
      </p:sp>
      <p:sp>
        <p:nvSpPr>
          <p:cNvPr id="10" name="矩形 9"/>
          <p:cNvSpPr/>
          <p:nvPr/>
        </p:nvSpPr>
        <p:spPr>
          <a:xfrm>
            <a:off x="611560" y="1556792"/>
            <a:ext cx="5544616" cy="1815882"/>
          </a:xfrm>
          <a:prstGeom prst="rect">
            <a:avLst/>
          </a:prstGeom>
        </p:spPr>
        <p:txBody>
          <a:bodyPr wrap="square">
            <a:spAutoFit/>
          </a:bodyPr>
          <a:lstStyle/>
          <a:p>
            <a:r>
              <a:rPr lang="en-US" altLang="zh-TW" sz="2800" dirty="0">
                <a:solidFill>
                  <a:srgbClr val="3366FF"/>
                </a:solidFill>
              </a:rPr>
              <a:t>Assumption</a:t>
            </a:r>
            <a:r>
              <a:rPr lang="en-US" altLang="zh-CN" sz="2800" dirty="0"/>
              <a:t>:</a:t>
            </a:r>
            <a:r>
              <a:rPr lang="zh-CN" altLang="en-US" sz="2800" dirty="0"/>
              <a:t> </a:t>
            </a:r>
            <a:r>
              <a:rPr lang="en-US" altLang="zh-TW" sz="2800" dirty="0"/>
              <a:t>the average rate of change of the population over an interval of time is proportional to the size of the population</a:t>
            </a:r>
          </a:p>
        </p:txBody>
      </p:sp>
      <p:sp>
        <p:nvSpPr>
          <p:cNvPr id="11" name="文字方塊 10"/>
          <p:cNvSpPr txBox="1"/>
          <p:nvPr/>
        </p:nvSpPr>
        <p:spPr>
          <a:xfrm>
            <a:off x="611560" y="4437112"/>
            <a:ext cx="1775546" cy="461665"/>
          </a:xfrm>
          <a:prstGeom prst="rect">
            <a:avLst/>
          </a:prstGeom>
          <a:noFill/>
        </p:spPr>
        <p:txBody>
          <a:bodyPr wrap="none" rtlCol="0">
            <a:spAutoFit/>
          </a:bodyPr>
          <a:lstStyle/>
          <a:p>
            <a:r>
              <a:rPr kumimoji="1" lang="en-US" altLang="zh-TW" sz="2400" dirty="0"/>
              <a:t>Solve</a:t>
            </a:r>
            <a:r>
              <a:rPr kumimoji="1" lang="zh-CN" altLang="en-US" sz="2400" dirty="0"/>
              <a:t> </a:t>
            </a:r>
            <a:r>
              <a:rPr kumimoji="1" lang="en-US" altLang="zh-CN" sz="2400" dirty="0"/>
              <a:t>for</a:t>
            </a:r>
            <a:r>
              <a:rPr kumimoji="1" lang="zh-CN" altLang="en-US" sz="2400" dirty="0"/>
              <a:t> </a:t>
            </a:r>
            <a:r>
              <a:rPr kumimoji="1" lang="en-US" altLang="zh-CN" sz="2400" dirty="0"/>
              <a:t>P:</a:t>
            </a:r>
            <a:endParaRPr kumimoji="1" lang="zh-TW" altLang="en-US" sz="2400" dirty="0"/>
          </a:p>
        </p:txBody>
      </p:sp>
    </p:spTree>
    <p:extLst>
      <p:ext uri="{BB962C8B-B14F-4D97-AF65-F5344CB8AC3E}">
        <p14:creationId xmlns:p14="http://schemas.microsoft.com/office/powerpoint/2010/main" val="390937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Difference equation v. Differential equation</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11</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770" y="5270883"/>
            <a:ext cx="2599805" cy="8618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66" y="2780928"/>
            <a:ext cx="5635409" cy="23042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697531" y="2319983"/>
            <a:ext cx="3612079" cy="400110"/>
          </a:xfrm>
          <a:prstGeom prst="rect">
            <a:avLst/>
          </a:prstGeom>
          <a:noFill/>
        </p:spPr>
        <p:txBody>
          <a:bodyPr wrap="none" rtlCol="0">
            <a:spAutoFit/>
          </a:bodyPr>
          <a:lstStyle/>
          <a:p>
            <a:r>
              <a:rPr lang="en-US" sz="2000" dirty="0"/>
              <a:t>Difference equation (discrete):</a:t>
            </a:r>
          </a:p>
        </p:txBody>
      </p:sp>
      <p:sp>
        <p:nvSpPr>
          <p:cNvPr id="10" name="TextBox 9"/>
          <p:cNvSpPr txBox="1"/>
          <p:nvPr/>
        </p:nvSpPr>
        <p:spPr>
          <a:xfrm>
            <a:off x="697531" y="5501735"/>
            <a:ext cx="4012830" cy="400110"/>
          </a:xfrm>
          <a:prstGeom prst="rect">
            <a:avLst/>
          </a:prstGeom>
          <a:noFill/>
        </p:spPr>
        <p:txBody>
          <a:bodyPr wrap="none" rtlCol="0">
            <a:spAutoFit/>
          </a:bodyPr>
          <a:lstStyle/>
          <a:p>
            <a:r>
              <a:rPr lang="en-US" sz="2000" dirty="0"/>
              <a:t>Differential equation (continuous):</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770" y="2239913"/>
            <a:ext cx="3445411" cy="5410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697531" y="1556791"/>
            <a:ext cx="7546877" cy="707886"/>
          </a:xfrm>
          <a:prstGeom prst="rect">
            <a:avLst/>
          </a:prstGeom>
          <a:noFill/>
        </p:spPr>
        <p:txBody>
          <a:bodyPr wrap="square" rtlCol="0">
            <a:spAutoFit/>
          </a:bodyPr>
          <a:lstStyle/>
          <a:p>
            <a:r>
              <a:rPr lang="en-US" sz="2000" dirty="0"/>
              <a:t>Consider the population of certain species grows proportionally, we have the following relationship:</a:t>
            </a:r>
          </a:p>
        </p:txBody>
      </p:sp>
      <p:pic>
        <p:nvPicPr>
          <p:cNvPr id="11" name="圖片 10"/>
          <p:cNvPicPr>
            <a:picLocks noChangeAspect="1"/>
          </p:cNvPicPr>
          <p:nvPr/>
        </p:nvPicPr>
        <p:blipFill>
          <a:blip r:embed="rId5"/>
          <a:stretch>
            <a:fillRect/>
          </a:stretch>
        </p:blipFill>
        <p:spPr>
          <a:xfrm>
            <a:off x="5004048" y="6237312"/>
            <a:ext cx="1872208" cy="432048"/>
          </a:xfrm>
          <a:prstGeom prst="rect">
            <a:avLst/>
          </a:prstGeom>
        </p:spPr>
      </p:pic>
    </p:spTree>
    <p:extLst>
      <p:ext uri="{BB962C8B-B14F-4D97-AF65-F5344CB8AC3E}">
        <p14:creationId xmlns:p14="http://schemas.microsoft.com/office/powerpoint/2010/main" val="120787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Discrete &amp; continuous compounding</a:t>
            </a:r>
            <a:endParaRPr kumimoji="1" lang="zh-TW" altLang="en-US" dirty="0"/>
          </a:p>
        </p:txBody>
      </p:sp>
      <p:sp>
        <p:nvSpPr>
          <p:cNvPr id="3" name="內容版面配置區 2"/>
          <p:cNvSpPr>
            <a:spLocks noGrp="1"/>
          </p:cNvSpPr>
          <p:nvPr>
            <p:ph idx="1"/>
          </p:nvPr>
        </p:nvSpPr>
        <p:spPr/>
        <p:txBody>
          <a:bodyPr/>
          <a:lstStyle/>
          <a:p>
            <a:r>
              <a:rPr lang="en-GB" altLang="zh-TW" dirty="0">
                <a:solidFill>
                  <a:srgbClr val="FF0000"/>
                </a:solidFill>
              </a:rPr>
              <a:t>Compound return </a:t>
            </a:r>
            <a:r>
              <a:rPr lang="en-GB" altLang="zh-TW" dirty="0"/>
              <a:t>of a certain investment is the rate of return that represents the cumulative effect that a series of gains or losses have on an original amount of capital over a period of time.</a:t>
            </a:r>
          </a:p>
          <a:p>
            <a:r>
              <a:rPr lang="en-GB" altLang="zh-TW" dirty="0"/>
              <a:t>The frequency of compounding has an impact on the effective return (the money you can get eventually).</a:t>
            </a:r>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12</a:t>
            </a:fld>
            <a:endParaRPr lang="en-US" altLang="zh-CN" dirty="0"/>
          </a:p>
        </p:txBody>
      </p:sp>
    </p:spTree>
    <p:extLst>
      <p:ext uri="{BB962C8B-B14F-4D97-AF65-F5344CB8AC3E}">
        <p14:creationId xmlns:p14="http://schemas.microsoft.com/office/powerpoint/2010/main" val="7197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Discrete &amp; continuous compounding</a:t>
            </a:r>
            <a:endParaRPr kumimoji="1"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67544" y="1124744"/>
                <a:ext cx="8229600" cy="4530725"/>
              </a:xfrm>
            </p:spPr>
            <p:txBody>
              <a:bodyPr/>
              <a:lstStyle/>
              <a:p>
                <a:r>
                  <a:rPr lang="en-GB" altLang="zh-TW" sz="2400" dirty="0"/>
                  <a:t>Consider a security expected to return 12% annually:</a:t>
                </a:r>
              </a:p>
              <a:p>
                <a:pPr lvl="1"/>
                <a:r>
                  <a:rPr lang="en-GB" altLang="zh-TW" sz="2000" dirty="0"/>
                  <a:t>With annual holding periods, 12% compounded once = (1.12)1 - 1 = 12%.</a:t>
                </a:r>
              </a:p>
              <a:p>
                <a:pPr lvl="1"/>
                <a:r>
                  <a:rPr lang="en-GB" altLang="zh-TW" sz="2000" dirty="0"/>
                  <a:t>With quarterly holding periods, 3% compounded 4 times = </a:t>
                </a:r>
                <a14:m>
                  <m:oMath xmlns:m="http://schemas.openxmlformats.org/officeDocument/2006/math">
                    <m:sSup>
                      <m:sSupPr>
                        <m:ctrlPr>
                          <a:rPr lang="en-HK" altLang="zh-TW" sz="2000" b="0" i="1" dirty="0" smtClean="0">
                            <a:latin typeface="Cambria Math" panose="02040503050406030204" pitchFamily="18" charset="0"/>
                          </a:rPr>
                        </m:ctrlPr>
                      </m:sSupPr>
                      <m:e>
                        <m:d>
                          <m:dPr>
                            <m:ctrlPr>
                              <a:rPr lang="en-GB" altLang="zh-TW" sz="2000" i="1" dirty="0" smtClean="0">
                                <a:latin typeface="Cambria Math" panose="02040503050406030204" pitchFamily="18" charset="0"/>
                              </a:rPr>
                            </m:ctrlPr>
                          </m:dPr>
                          <m:e>
                            <m:r>
                              <a:rPr lang="en-GB" altLang="zh-TW" sz="2000" i="1" dirty="0" smtClean="0">
                                <a:latin typeface="Cambria Math" panose="02040503050406030204" pitchFamily="18" charset="0"/>
                              </a:rPr>
                              <m:t>1.03</m:t>
                            </m:r>
                          </m:e>
                        </m:d>
                      </m:e>
                      <m:sup>
                        <m:r>
                          <a:rPr lang="en-HK" altLang="zh-TW" sz="2000" b="0" i="1" dirty="0" smtClean="0">
                            <a:latin typeface="Cambria Math" panose="02040503050406030204" pitchFamily="18" charset="0"/>
                          </a:rPr>
                          <m:t>4</m:t>
                        </m:r>
                      </m:sup>
                    </m:sSup>
                    <m:r>
                      <a:rPr lang="en-GB" altLang="zh-TW" sz="2000" i="1" dirty="0" smtClean="0">
                        <a:latin typeface="Cambria Math" panose="02040503050406030204" pitchFamily="18" charset="0"/>
                      </a:rPr>
                      <m:t> </m:t>
                    </m:r>
                  </m:oMath>
                </a14:m>
                <a:r>
                  <a:rPr lang="en-GB" altLang="zh-TW" sz="2000" dirty="0"/>
                  <a:t>- 1 = 12.55%</a:t>
                </a:r>
              </a:p>
              <a:p>
                <a:pPr lvl="1"/>
                <a:r>
                  <a:rPr lang="en-GB" altLang="zh-TW" sz="2000" dirty="0"/>
                  <a:t>With monthly holding periods, 1% compounded 12 times = </a:t>
                </a:r>
                <a14:m>
                  <m:oMath xmlns:m="http://schemas.openxmlformats.org/officeDocument/2006/math">
                    <m:sSup>
                      <m:sSupPr>
                        <m:ctrlPr>
                          <a:rPr lang="en-HK" altLang="zh-TW" sz="2000" b="0" i="1" dirty="0" smtClean="0">
                            <a:latin typeface="Cambria Math" panose="02040503050406030204" pitchFamily="18" charset="0"/>
                          </a:rPr>
                        </m:ctrlPr>
                      </m:sSupPr>
                      <m:e>
                        <m:d>
                          <m:dPr>
                            <m:ctrlPr>
                              <a:rPr lang="en-GB" altLang="zh-TW" sz="2000" i="1" dirty="0" smtClean="0">
                                <a:latin typeface="Cambria Math" panose="02040503050406030204" pitchFamily="18" charset="0"/>
                              </a:rPr>
                            </m:ctrlPr>
                          </m:dPr>
                          <m:e>
                            <m:r>
                              <a:rPr lang="en-GB" altLang="zh-TW" sz="2000" i="1" dirty="0" smtClean="0">
                                <a:latin typeface="Cambria Math" panose="02040503050406030204" pitchFamily="18" charset="0"/>
                              </a:rPr>
                              <m:t>1.01</m:t>
                            </m:r>
                          </m:e>
                        </m:d>
                      </m:e>
                      <m:sup>
                        <m:r>
                          <a:rPr lang="en-GB" altLang="zh-TW" sz="2000" i="1" dirty="0" smtClean="0">
                            <a:latin typeface="Cambria Math" panose="02040503050406030204" pitchFamily="18" charset="0"/>
                          </a:rPr>
                          <m:t>12</m:t>
                        </m:r>
                      </m:sup>
                    </m:sSup>
                    <m:r>
                      <a:rPr lang="en-GB" altLang="zh-TW" sz="2000" i="1" dirty="0" smtClean="0">
                        <a:latin typeface="Cambria Math" panose="02040503050406030204" pitchFamily="18" charset="0"/>
                      </a:rPr>
                      <m:t> </m:t>
                    </m:r>
                  </m:oMath>
                </a14:m>
                <a:r>
                  <a:rPr lang="en-GB" altLang="zh-TW" sz="2000" dirty="0"/>
                  <a:t>- 1 = 12.68%</a:t>
                </a:r>
              </a:p>
              <a:p>
                <a:pPr lvl="1"/>
                <a:r>
                  <a:rPr lang="en-GB" altLang="zh-TW" sz="2000" dirty="0"/>
                  <a:t>With daily holding periods, (12/365) compounded 365 times = 12.7475%</a:t>
                </a:r>
              </a:p>
              <a:p>
                <a:pPr lvl="1"/>
                <a:r>
                  <a:rPr lang="en-GB" altLang="zh-TW" sz="2000" dirty="0"/>
                  <a:t>With hourly holding periods, (12/(365*24)</a:t>
                </a:r>
                <a:r>
                  <a:rPr lang="en-HK" altLang="zh-TW" sz="2000" dirty="0"/>
                  <a:t>)</a:t>
                </a:r>
                <a:r>
                  <a:rPr lang="en-GB" altLang="zh-TW" sz="2000" dirty="0"/>
                  <a:t> compounded (365*24) times = 12.7496%</a:t>
                </a:r>
              </a:p>
              <a:p>
                <a:pPr lvl="1"/>
                <a:r>
                  <a:rPr lang="en-GB" altLang="zh-TW" sz="2000" dirty="0"/>
                  <a:t>With continuous compounding (infinite small holding periods), </a:t>
                </a:r>
              </a:p>
              <a:p>
                <a:pPr lvl="1"/>
                <a:endParaRPr lang="en-GB"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67544" y="1124744"/>
                <a:ext cx="8229600" cy="4530725"/>
              </a:xfrm>
              <a:blipFill>
                <a:blip r:embed="rId2"/>
                <a:stretch>
                  <a:fillRect l="-296" t="-942" r="-370"/>
                </a:stretch>
              </a:blipFill>
            </p:spPr>
            <p:txBody>
              <a:bodyPr/>
              <a:lstStyle/>
              <a:p>
                <a:r>
                  <a:rPr lang="en-HK">
                    <a:noFill/>
                  </a:rPr>
                  <a:t> </a:t>
                </a:r>
              </a:p>
            </p:txBody>
          </p:sp>
        </mc:Fallback>
      </mc:AlternateContent>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13</a:t>
            </a:fld>
            <a:endParaRPr lang="en-US" altLang="zh-CN" dirty="0"/>
          </a:p>
        </p:txBody>
      </p:sp>
      <p:pic>
        <p:nvPicPr>
          <p:cNvPr id="7" name="圖片 6"/>
          <p:cNvPicPr>
            <a:picLocks noChangeAspect="1"/>
          </p:cNvPicPr>
          <p:nvPr/>
        </p:nvPicPr>
        <p:blipFill>
          <a:blip r:embed="rId3"/>
          <a:stretch>
            <a:fillRect/>
          </a:stretch>
        </p:blipFill>
        <p:spPr>
          <a:xfrm>
            <a:off x="2123728" y="5373216"/>
            <a:ext cx="5314712" cy="736848"/>
          </a:xfrm>
          <a:prstGeom prst="rect">
            <a:avLst/>
          </a:prstGeom>
        </p:spPr>
      </p:pic>
    </p:spTree>
    <p:extLst>
      <p:ext uri="{BB962C8B-B14F-4D97-AF65-F5344CB8AC3E}">
        <p14:creationId xmlns:p14="http://schemas.microsoft.com/office/powerpoint/2010/main" val="114065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 as a rate of change</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14</a:t>
            </a:fld>
            <a:endParaRPr lang="en-US" altLang="zh-CN"/>
          </a:p>
        </p:txBody>
      </p:sp>
      <p:sp>
        <p:nvSpPr>
          <p:cNvPr id="6" name="Rectangle 5"/>
          <p:cNvSpPr/>
          <p:nvPr/>
        </p:nvSpPr>
        <p:spPr>
          <a:xfrm>
            <a:off x="467544" y="1499241"/>
            <a:ext cx="8280920" cy="2973122"/>
          </a:xfrm>
          <a:prstGeom prst="rect">
            <a:avLst/>
          </a:prstGeom>
        </p:spPr>
        <p:txBody>
          <a:bodyPr wrap="square">
            <a:spAutoFit/>
          </a:bodyPr>
          <a:lstStyle/>
          <a:p>
            <a:r>
              <a:rPr lang="en-US" sz="2400" dirty="0"/>
              <a:t>The derivative is used in two distinct roles: </a:t>
            </a:r>
          </a:p>
          <a:p>
            <a:pPr marL="342900" indent="-342900">
              <a:buFont typeface="+mj-lt"/>
              <a:buAutoNum type="arabicPeriod"/>
            </a:pPr>
            <a:r>
              <a:rPr lang="en-US" sz="2400" dirty="0"/>
              <a:t>To represent the instantaneous rate of change in </a:t>
            </a:r>
            <a:r>
              <a:rPr lang="en-US" sz="2400" dirty="0">
                <a:solidFill>
                  <a:srgbClr val="FF0000"/>
                </a:solidFill>
              </a:rPr>
              <a:t>continuous</a:t>
            </a:r>
            <a:r>
              <a:rPr lang="en-US" sz="2400" dirty="0"/>
              <a:t> problems.</a:t>
            </a:r>
          </a:p>
          <a:p>
            <a:pPr marL="342900" indent="-342900">
              <a:buFont typeface="+mj-lt"/>
              <a:buAutoNum type="arabicPeriod"/>
            </a:pPr>
            <a:r>
              <a:rPr lang="en-US" sz="2400" dirty="0"/>
              <a:t>To </a:t>
            </a:r>
            <a:r>
              <a:rPr lang="en-US" sz="2400" dirty="0">
                <a:solidFill>
                  <a:srgbClr val="FF0000"/>
                </a:solidFill>
              </a:rPr>
              <a:t>approximate</a:t>
            </a:r>
            <a:r>
              <a:rPr lang="en-US" sz="2400" dirty="0"/>
              <a:t> an average rate of change in </a:t>
            </a:r>
            <a:r>
              <a:rPr lang="en-US" sz="2400" dirty="0">
                <a:solidFill>
                  <a:srgbClr val="FF0000"/>
                </a:solidFill>
              </a:rPr>
              <a:t>discrete</a:t>
            </a:r>
            <a:r>
              <a:rPr lang="en-US" sz="2400" dirty="0"/>
              <a:t> problems.</a:t>
            </a:r>
            <a:endParaRPr lang="en-US" sz="2400" b="1" dirty="0"/>
          </a:p>
          <a:p>
            <a:pPr marL="342900" indent="-342900">
              <a:buFont typeface="+mj-lt"/>
              <a:buAutoNum type="arabicPeriod"/>
            </a:pPr>
            <a:endParaRPr lang="en-US" sz="2400" dirty="0"/>
          </a:p>
          <a:p>
            <a:r>
              <a:rPr lang="en-US" sz="2400" dirty="0"/>
              <a:t> </a:t>
            </a:r>
          </a:p>
        </p:txBody>
      </p:sp>
    </p:spTree>
    <p:extLst>
      <p:ext uri="{BB962C8B-B14F-4D97-AF65-F5344CB8AC3E}">
        <p14:creationId xmlns:p14="http://schemas.microsoft.com/office/powerpoint/2010/main" val="205637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Logistic growth model (limited growth)</a:t>
            </a:r>
            <a:endParaRPr kumimoji="1" lang="zh-TW" altLang="en-US" dirty="0"/>
          </a:p>
        </p:txBody>
      </p:sp>
      <p:sp>
        <p:nvSpPr>
          <p:cNvPr id="3" name="內容版面配置區 2"/>
          <p:cNvSpPr>
            <a:spLocks noGrp="1"/>
          </p:cNvSpPr>
          <p:nvPr>
            <p:ph idx="1"/>
          </p:nvPr>
        </p:nvSpPr>
        <p:spPr/>
        <p:txBody>
          <a:bodyPr/>
          <a:lstStyle/>
          <a:p>
            <a:r>
              <a:rPr lang="en-GB" altLang="zh-TW" dirty="0"/>
              <a:t>We can refine the exponential growth model by c</a:t>
            </a:r>
            <a:r>
              <a:rPr kumimoji="1" lang="en-GB" altLang="zh-TW" dirty="0"/>
              <a:t>hanging the growth rate k to </a:t>
            </a:r>
            <a:endParaRPr lang="en-GB" altLang="zh-TW" dirty="0"/>
          </a:p>
          <a:p>
            <a:endParaRPr kumimoji="1" lang="en-GB" altLang="zh-TW" dirty="0"/>
          </a:p>
          <a:p>
            <a:pPr marL="0" indent="0">
              <a:buNone/>
            </a:pPr>
            <a:endParaRPr lang="en-GB" altLang="zh-TW" dirty="0"/>
          </a:p>
          <a:p>
            <a:pPr marL="0" indent="0">
              <a:buNone/>
            </a:pPr>
            <a:r>
              <a:rPr lang="en-GB" altLang="zh-TW" dirty="0"/>
              <a:t>to reflect limited growth. M is the maximum population allowed (given constraint on resources, space, etc.).</a:t>
            </a:r>
            <a:endParaRPr kumimoji="1" lang="en-GB" altLang="zh-TW"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15</a:t>
            </a:fld>
            <a:endParaRPr lang="en-US" altLang="zh-CN"/>
          </a:p>
        </p:txBody>
      </p:sp>
      <p:pic>
        <p:nvPicPr>
          <p:cNvPr id="6" name="圖片 5"/>
          <p:cNvPicPr>
            <a:picLocks noChangeAspect="1"/>
          </p:cNvPicPr>
          <p:nvPr/>
        </p:nvPicPr>
        <p:blipFill>
          <a:blip r:embed="rId2"/>
          <a:stretch>
            <a:fillRect/>
          </a:stretch>
        </p:blipFill>
        <p:spPr>
          <a:xfrm>
            <a:off x="2411760" y="2780928"/>
            <a:ext cx="4295271" cy="679094"/>
          </a:xfrm>
          <a:prstGeom prst="rect">
            <a:avLst/>
          </a:prstGeom>
        </p:spPr>
      </p:pic>
    </p:spTree>
    <p:extLst>
      <p:ext uri="{BB962C8B-B14F-4D97-AF65-F5344CB8AC3E}">
        <p14:creationId xmlns:p14="http://schemas.microsoft.com/office/powerpoint/2010/main" val="242818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16</a:t>
            </a:fld>
            <a:endParaRPr lang="en-US" altLang="zh-CN"/>
          </a:p>
        </p:txBody>
      </p:sp>
      <p:pic>
        <p:nvPicPr>
          <p:cNvPr id="7" name="圖片 6"/>
          <p:cNvPicPr>
            <a:picLocks noChangeAspect="1"/>
          </p:cNvPicPr>
          <p:nvPr/>
        </p:nvPicPr>
        <p:blipFill>
          <a:blip r:embed="rId2"/>
          <a:stretch>
            <a:fillRect/>
          </a:stretch>
        </p:blipFill>
        <p:spPr>
          <a:xfrm>
            <a:off x="3131840" y="404664"/>
            <a:ext cx="2737420" cy="897756"/>
          </a:xfrm>
          <a:prstGeom prst="rect">
            <a:avLst/>
          </a:prstGeom>
        </p:spPr>
      </p:pic>
      <p:pic>
        <p:nvPicPr>
          <p:cNvPr id="8" name="圖片 7"/>
          <p:cNvPicPr>
            <a:picLocks noChangeAspect="1"/>
          </p:cNvPicPr>
          <p:nvPr/>
        </p:nvPicPr>
        <p:blipFill>
          <a:blip r:embed="rId3"/>
          <a:stretch>
            <a:fillRect/>
          </a:stretch>
        </p:blipFill>
        <p:spPr>
          <a:xfrm>
            <a:off x="3275856" y="1340768"/>
            <a:ext cx="2425700" cy="711200"/>
          </a:xfrm>
          <a:prstGeom prst="rect">
            <a:avLst/>
          </a:prstGeom>
        </p:spPr>
      </p:pic>
      <p:pic>
        <p:nvPicPr>
          <p:cNvPr id="9" name="圖片 8"/>
          <p:cNvPicPr>
            <a:picLocks noChangeAspect="1"/>
          </p:cNvPicPr>
          <p:nvPr/>
        </p:nvPicPr>
        <p:blipFill>
          <a:blip r:embed="rId4"/>
          <a:stretch>
            <a:fillRect/>
          </a:stretch>
        </p:blipFill>
        <p:spPr>
          <a:xfrm>
            <a:off x="2987824" y="2132856"/>
            <a:ext cx="3162300" cy="825500"/>
          </a:xfrm>
          <a:prstGeom prst="rect">
            <a:avLst/>
          </a:prstGeom>
        </p:spPr>
      </p:pic>
      <p:pic>
        <p:nvPicPr>
          <p:cNvPr id="10" name="圖片 9"/>
          <p:cNvPicPr>
            <a:picLocks noChangeAspect="1"/>
          </p:cNvPicPr>
          <p:nvPr/>
        </p:nvPicPr>
        <p:blipFill>
          <a:blip r:embed="rId5"/>
          <a:stretch>
            <a:fillRect/>
          </a:stretch>
        </p:blipFill>
        <p:spPr>
          <a:xfrm>
            <a:off x="2915816" y="3212976"/>
            <a:ext cx="4397697" cy="516508"/>
          </a:xfrm>
          <a:prstGeom prst="rect">
            <a:avLst/>
          </a:prstGeom>
        </p:spPr>
      </p:pic>
      <p:sp>
        <p:nvSpPr>
          <p:cNvPr id="12" name="文字方塊 11"/>
          <p:cNvSpPr txBox="1"/>
          <p:nvPr/>
        </p:nvSpPr>
        <p:spPr>
          <a:xfrm>
            <a:off x="3203848" y="4653136"/>
            <a:ext cx="5688632" cy="400110"/>
          </a:xfrm>
          <a:prstGeom prst="rect">
            <a:avLst/>
          </a:prstGeom>
          <a:noFill/>
        </p:spPr>
        <p:txBody>
          <a:bodyPr wrap="square" rtlCol="0">
            <a:spAutoFit/>
          </a:bodyPr>
          <a:lstStyle/>
          <a:p>
            <a:r>
              <a:rPr kumimoji="1" lang="en-GB" altLang="zh-TW" sz="2000" dirty="0"/>
              <a:t>(the equation must hold when </a:t>
            </a:r>
            <a:r>
              <a:rPr kumimoji="1" lang="en-GB" altLang="zh-TW" sz="2000" i="1" dirty="0"/>
              <a:t>P</a:t>
            </a:r>
            <a:r>
              <a:rPr kumimoji="1" lang="zh-CN" altLang="en-US" sz="2000" dirty="0"/>
              <a:t> </a:t>
            </a:r>
            <a:r>
              <a:rPr kumimoji="1" lang="en-US" altLang="zh-CN" sz="2000" dirty="0"/>
              <a:t>=</a:t>
            </a:r>
            <a:r>
              <a:rPr kumimoji="1" lang="zh-CN" altLang="en-US" sz="2000" dirty="0"/>
              <a:t> </a:t>
            </a:r>
            <a:r>
              <a:rPr kumimoji="1" lang="en-GB" altLang="zh-CN" sz="2000" i="1" dirty="0"/>
              <a:t>P</a:t>
            </a:r>
            <a:r>
              <a:rPr kumimoji="1" lang="zh-CN" altLang="en-US" sz="2000" baseline="-25000" dirty="0"/>
              <a:t>0 </a:t>
            </a:r>
            <a:r>
              <a:rPr kumimoji="1" lang="en-GB" altLang="zh-CN" sz="2000" dirty="0"/>
              <a:t>and</a:t>
            </a:r>
            <a:r>
              <a:rPr kumimoji="1" lang="zh-CN" altLang="en-US" sz="2000" dirty="0"/>
              <a:t> </a:t>
            </a:r>
            <a:r>
              <a:rPr kumimoji="1" lang="en-GB" altLang="zh-TW" sz="2000" i="1" dirty="0"/>
              <a:t>t</a:t>
            </a:r>
            <a:r>
              <a:rPr kumimoji="1" lang="en-GB" altLang="zh-TW" sz="2000" dirty="0"/>
              <a:t> = </a:t>
            </a:r>
            <a:r>
              <a:rPr kumimoji="1" lang="en-GB" altLang="zh-TW" sz="2000" i="1" dirty="0"/>
              <a:t>t</a:t>
            </a:r>
            <a:r>
              <a:rPr kumimoji="1" lang="en-GB" altLang="zh-TW" sz="2000" baseline="-25000" dirty="0"/>
              <a:t>0</a:t>
            </a:r>
            <a:r>
              <a:rPr kumimoji="1" lang="en-GB" altLang="zh-TW" sz="2000" dirty="0"/>
              <a:t>)</a:t>
            </a:r>
            <a:endParaRPr kumimoji="1" lang="zh-TW" altLang="en-US" sz="2000" dirty="0"/>
          </a:p>
        </p:txBody>
      </p:sp>
      <p:sp>
        <p:nvSpPr>
          <p:cNvPr id="14" name="文字方塊 13"/>
          <p:cNvSpPr txBox="1"/>
          <p:nvPr/>
        </p:nvSpPr>
        <p:spPr>
          <a:xfrm>
            <a:off x="1187624" y="692696"/>
            <a:ext cx="1564851" cy="461665"/>
          </a:xfrm>
          <a:prstGeom prst="rect">
            <a:avLst/>
          </a:prstGeom>
          <a:noFill/>
        </p:spPr>
        <p:txBody>
          <a:bodyPr wrap="none" rtlCol="0">
            <a:spAutoFit/>
          </a:bodyPr>
          <a:lstStyle/>
          <a:p>
            <a:r>
              <a:rPr kumimoji="1" lang="en-GB" altLang="zh-TW" sz="2400" dirty="0"/>
              <a:t>Solve </a:t>
            </a:r>
            <a:r>
              <a:rPr kumimoji="1" lang="en-GB" altLang="zh-TW" sz="2400" i="1" dirty="0"/>
              <a:t>P</a:t>
            </a:r>
            <a:r>
              <a:rPr kumimoji="1" lang="en-GB" altLang="zh-TW" sz="2400" dirty="0"/>
              <a:t> in </a:t>
            </a:r>
            <a:endParaRPr kumimoji="1" lang="zh-TW" altLang="en-US" sz="2400" dirty="0"/>
          </a:p>
        </p:txBody>
      </p:sp>
      <p:sp>
        <p:nvSpPr>
          <p:cNvPr id="15" name="文字方塊 14"/>
          <p:cNvSpPr txBox="1"/>
          <p:nvPr/>
        </p:nvSpPr>
        <p:spPr>
          <a:xfrm>
            <a:off x="611560" y="3212976"/>
            <a:ext cx="2169133" cy="461665"/>
          </a:xfrm>
          <a:prstGeom prst="rect">
            <a:avLst/>
          </a:prstGeom>
          <a:noFill/>
        </p:spPr>
        <p:txBody>
          <a:bodyPr wrap="none" rtlCol="0">
            <a:spAutoFit/>
          </a:bodyPr>
          <a:lstStyle/>
          <a:p>
            <a:r>
              <a:rPr kumimoji="1" lang="en-GB" altLang="zh-TW" sz="2400" dirty="0"/>
              <a:t>Take integrals, </a:t>
            </a:r>
            <a:endParaRPr kumimoji="1" lang="zh-TW" altLang="en-US" sz="2400" dirty="0"/>
          </a:p>
        </p:txBody>
      </p:sp>
      <p:sp>
        <p:nvSpPr>
          <p:cNvPr id="16" name="文字方塊 15"/>
          <p:cNvSpPr txBox="1"/>
          <p:nvPr/>
        </p:nvSpPr>
        <p:spPr>
          <a:xfrm>
            <a:off x="1691680" y="3933056"/>
            <a:ext cx="5182729" cy="461665"/>
          </a:xfrm>
          <a:prstGeom prst="rect">
            <a:avLst/>
          </a:prstGeom>
          <a:noFill/>
        </p:spPr>
        <p:txBody>
          <a:bodyPr wrap="none" rtlCol="0">
            <a:spAutoFit/>
          </a:bodyPr>
          <a:lstStyle/>
          <a:p>
            <a:r>
              <a:rPr kumimoji="1" lang="en-GB" altLang="zh-TW" sz="2400" dirty="0"/>
              <a:t>Solve for constant </a:t>
            </a:r>
            <a:r>
              <a:rPr kumimoji="1" lang="en-GB" altLang="zh-TW" sz="2400" i="1" dirty="0"/>
              <a:t>C</a:t>
            </a:r>
            <a:r>
              <a:rPr kumimoji="1" lang="en-GB" altLang="zh-TW" sz="2400" dirty="0"/>
              <a:t>,</a:t>
            </a:r>
            <a:r>
              <a:rPr kumimoji="1" lang="zh-CN" altLang="en-US" sz="2400" dirty="0"/>
              <a:t> </a:t>
            </a:r>
            <a:r>
              <a:rPr kumimoji="1" lang="en-GB" altLang="zh-CN" sz="2400" dirty="0"/>
              <a:t>consider</a:t>
            </a:r>
            <a:r>
              <a:rPr kumimoji="1" lang="zh-CN" altLang="en-US" sz="2400" dirty="0"/>
              <a:t> </a:t>
            </a:r>
            <a:r>
              <a:rPr kumimoji="1" lang="en-GB" altLang="zh-CN" sz="2400" i="1" dirty="0"/>
              <a:t>P</a:t>
            </a:r>
            <a:r>
              <a:rPr kumimoji="1" lang="zh-CN" altLang="en-US" sz="2400" dirty="0"/>
              <a:t> </a:t>
            </a:r>
            <a:r>
              <a:rPr kumimoji="1" lang="en-US" altLang="zh-CN" sz="2400" dirty="0"/>
              <a:t>&lt;</a:t>
            </a:r>
            <a:r>
              <a:rPr kumimoji="1" lang="zh-CN" altLang="en-US" sz="2400" dirty="0"/>
              <a:t> </a:t>
            </a:r>
            <a:r>
              <a:rPr kumimoji="1" lang="en-GB" altLang="zh-CN" sz="2400" i="1" dirty="0"/>
              <a:t>M</a:t>
            </a:r>
            <a:r>
              <a:rPr kumimoji="1" lang="en-GB" altLang="zh-TW" sz="2400" dirty="0"/>
              <a:t> </a:t>
            </a:r>
            <a:endParaRPr kumimoji="1" lang="zh-TW" altLang="en-US" sz="2400" dirty="0"/>
          </a:p>
        </p:txBody>
      </p:sp>
      <p:sp>
        <p:nvSpPr>
          <p:cNvPr id="17" name="文字方塊 16"/>
          <p:cNvSpPr txBox="1"/>
          <p:nvPr/>
        </p:nvSpPr>
        <p:spPr>
          <a:xfrm>
            <a:off x="1115616" y="5661248"/>
            <a:ext cx="1604526" cy="461665"/>
          </a:xfrm>
          <a:prstGeom prst="rect">
            <a:avLst/>
          </a:prstGeom>
          <a:noFill/>
        </p:spPr>
        <p:txBody>
          <a:bodyPr wrap="none" rtlCol="0">
            <a:spAutoFit/>
          </a:bodyPr>
          <a:lstStyle/>
          <a:p>
            <a:r>
              <a:rPr kumimoji="1" lang="en-GB" altLang="zh-TW" sz="2400" dirty="0"/>
              <a:t>Therefore, </a:t>
            </a:r>
            <a:endParaRPr kumimoji="1" lang="zh-TW" altLang="en-US" sz="2400" dirty="0"/>
          </a:p>
        </p:txBody>
      </p:sp>
      <p:pic>
        <p:nvPicPr>
          <p:cNvPr id="19" name="圖片 18"/>
          <p:cNvPicPr>
            <a:picLocks noChangeAspect="1"/>
          </p:cNvPicPr>
          <p:nvPr/>
        </p:nvPicPr>
        <p:blipFill>
          <a:blip r:embed="rId6"/>
          <a:stretch>
            <a:fillRect/>
          </a:stretch>
        </p:blipFill>
        <p:spPr>
          <a:xfrm>
            <a:off x="1584" y="4509120"/>
            <a:ext cx="3127530" cy="834008"/>
          </a:xfrm>
          <a:prstGeom prst="rect">
            <a:avLst/>
          </a:prstGeom>
        </p:spPr>
      </p:pic>
      <p:pic>
        <p:nvPicPr>
          <p:cNvPr id="20" name="圖片 19"/>
          <p:cNvPicPr>
            <a:picLocks noChangeAspect="1"/>
          </p:cNvPicPr>
          <p:nvPr/>
        </p:nvPicPr>
        <p:blipFill>
          <a:blip r:embed="rId7"/>
          <a:stretch>
            <a:fillRect/>
          </a:stretch>
        </p:blipFill>
        <p:spPr>
          <a:xfrm>
            <a:off x="2987824" y="5349030"/>
            <a:ext cx="4032448" cy="1077372"/>
          </a:xfrm>
          <a:prstGeom prst="rect">
            <a:avLst/>
          </a:prstGeom>
        </p:spPr>
      </p:pic>
    </p:spTree>
    <p:extLst>
      <p:ext uri="{BB962C8B-B14F-4D97-AF65-F5344CB8AC3E}">
        <p14:creationId xmlns:p14="http://schemas.microsoft.com/office/powerpoint/2010/main" val="389997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17</a:t>
            </a:fld>
            <a:endParaRPr lang="en-US" altLang="zh-CN"/>
          </a:p>
        </p:txBody>
      </p:sp>
      <p:sp>
        <p:nvSpPr>
          <p:cNvPr id="6" name="文字方塊 5"/>
          <p:cNvSpPr txBox="1"/>
          <p:nvPr/>
        </p:nvSpPr>
        <p:spPr>
          <a:xfrm>
            <a:off x="539552" y="692696"/>
            <a:ext cx="3795029" cy="461665"/>
          </a:xfrm>
          <a:prstGeom prst="rect">
            <a:avLst/>
          </a:prstGeom>
          <a:noFill/>
        </p:spPr>
        <p:txBody>
          <a:bodyPr wrap="none" rtlCol="0">
            <a:spAutoFit/>
          </a:bodyPr>
          <a:lstStyle/>
          <a:p>
            <a:r>
              <a:rPr kumimoji="1" lang="en-GB" altLang="zh-TW" sz="2400" dirty="0"/>
              <a:t>E</a:t>
            </a:r>
            <a:r>
              <a:rPr kumimoji="1" lang="en-US" altLang="zh-CN" sz="2400" dirty="0" err="1"/>
              <a:t>xponentiating</a:t>
            </a:r>
            <a:r>
              <a:rPr kumimoji="1" lang="zh-CN" altLang="en-US" sz="2400" dirty="0"/>
              <a:t> </a:t>
            </a:r>
            <a:r>
              <a:rPr kumimoji="1" lang="en-GB" altLang="zh-CN" sz="2400" dirty="0"/>
              <a:t>both</a:t>
            </a:r>
            <a:r>
              <a:rPr kumimoji="1" lang="zh-CN" altLang="en-US" sz="2400" dirty="0"/>
              <a:t> </a:t>
            </a:r>
            <a:r>
              <a:rPr kumimoji="1" lang="en-GB" altLang="zh-CN" sz="2400" dirty="0"/>
              <a:t>sides</a:t>
            </a:r>
            <a:r>
              <a:rPr kumimoji="1" lang="en-GB" altLang="zh-TW" sz="2400" dirty="0"/>
              <a:t>, </a:t>
            </a:r>
            <a:endParaRPr kumimoji="1" lang="zh-TW" altLang="en-US" sz="2400" dirty="0"/>
          </a:p>
        </p:txBody>
      </p:sp>
      <p:sp>
        <p:nvSpPr>
          <p:cNvPr id="8" name="文字方塊 7"/>
          <p:cNvSpPr txBox="1"/>
          <p:nvPr/>
        </p:nvSpPr>
        <p:spPr>
          <a:xfrm>
            <a:off x="683568" y="1556792"/>
            <a:ext cx="6702977" cy="461665"/>
          </a:xfrm>
          <a:prstGeom prst="rect">
            <a:avLst/>
          </a:prstGeom>
          <a:noFill/>
        </p:spPr>
        <p:txBody>
          <a:bodyPr wrap="none" rtlCol="0">
            <a:spAutoFit/>
          </a:bodyPr>
          <a:lstStyle/>
          <a:p>
            <a:r>
              <a:rPr kumimoji="1" lang="en-GB" altLang="zh-TW" sz="2400" dirty="0"/>
              <a:t>So</a:t>
            </a:r>
            <a:r>
              <a:rPr kumimoji="1" lang="zh-CN" altLang="en-US" sz="2400" dirty="0"/>
              <a:t> </a:t>
            </a:r>
            <a:r>
              <a:rPr kumimoji="1" lang="en-GB" altLang="zh-CN" sz="2400" dirty="0"/>
              <a:t>solve</a:t>
            </a:r>
            <a:r>
              <a:rPr kumimoji="1" lang="zh-CN" altLang="en-US" sz="2400" dirty="0"/>
              <a:t> </a:t>
            </a:r>
            <a:r>
              <a:rPr kumimoji="1" lang="en-GB" altLang="zh-CN" sz="2400" dirty="0"/>
              <a:t>for</a:t>
            </a:r>
            <a:r>
              <a:rPr kumimoji="1" lang="zh-CN" altLang="en-US" sz="2400" dirty="0"/>
              <a:t> </a:t>
            </a:r>
            <a:r>
              <a:rPr kumimoji="1" lang="en-GB" altLang="zh-CN" sz="2400" dirty="0"/>
              <a:t>population</a:t>
            </a:r>
            <a:r>
              <a:rPr kumimoji="1" lang="zh-CN" altLang="en-US" sz="2400" dirty="0"/>
              <a:t> </a:t>
            </a:r>
            <a:r>
              <a:rPr kumimoji="1" lang="en-GB" altLang="zh-CN" sz="2400" i="1" dirty="0"/>
              <a:t>P</a:t>
            </a:r>
            <a:r>
              <a:rPr kumimoji="1" lang="zh-CN" altLang="en-US" sz="2400" dirty="0"/>
              <a:t> </a:t>
            </a:r>
            <a:r>
              <a:rPr kumimoji="1" lang="en-GB" altLang="zh-CN" sz="2400" dirty="0"/>
              <a:t>as</a:t>
            </a:r>
            <a:r>
              <a:rPr kumimoji="1" lang="zh-CN" altLang="en-US" sz="2400" dirty="0"/>
              <a:t> </a:t>
            </a:r>
            <a:r>
              <a:rPr kumimoji="1" lang="en-GB" altLang="zh-CN" sz="2400" dirty="0"/>
              <a:t>a</a:t>
            </a:r>
            <a:r>
              <a:rPr kumimoji="1" lang="zh-CN" altLang="en-US" sz="2400" dirty="0"/>
              <a:t> </a:t>
            </a:r>
            <a:r>
              <a:rPr kumimoji="1" lang="en-GB" altLang="zh-CN" sz="2400" dirty="0"/>
              <a:t>function</a:t>
            </a:r>
            <a:r>
              <a:rPr kumimoji="1" lang="zh-CN" altLang="en-US" sz="2400" dirty="0"/>
              <a:t> </a:t>
            </a:r>
            <a:r>
              <a:rPr kumimoji="1" lang="en-GB" altLang="zh-CN" sz="2400" dirty="0"/>
              <a:t>of</a:t>
            </a:r>
            <a:r>
              <a:rPr kumimoji="1" lang="zh-CN" altLang="en-US" sz="2400" dirty="0"/>
              <a:t> </a:t>
            </a:r>
            <a:r>
              <a:rPr kumimoji="1" lang="en-GB" altLang="zh-CN" sz="2400" dirty="0"/>
              <a:t>time</a:t>
            </a:r>
            <a:r>
              <a:rPr kumimoji="1" lang="zh-CN" altLang="en-US" sz="2400" dirty="0"/>
              <a:t> </a:t>
            </a:r>
            <a:r>
              <a:rPr kumimoji="1" lang="en-GB" altLang="zh-CN" sz="2400" i="1" dirty="0"/>
              <a:t>t</a:t>
            </a:r>
            <a:r>
              <a:rPr kumimoji="1" lang="en-GB" altLang="zh-TW" sz="2400" dirty="0"/>
              <a:t>, </a:t>
            </a:r>
            <a:endParaRPr kumimoji="1" lang="zh-TW" altLang="en-US" sz="2400" dirty="0"/>
          </a:p>
        </p:txBody>
      </p:sp>
      <p:pic>
        <p:nvPicPr>
          <p:cNvPr id="11" name="圖片 10"/>
          <p:cNvPicPr>
            <a:picLocks noChangeAspect="1"/>
          </p:cNvPicPr>
          <p:nvPr/>
        </p:nvPicPr>
        <p:blipFill>
          <a:blip r:embed="rId2"/>
          <a:stretch>
            <a:fillRect/>
          </a:stretch>
        </p:blipFill>
        <p:spPr>
          <a:xfrm>
            <a:off x="3995936" y="3501008"/>
            <a:ext cx="4813300" cy="3187700"/>
          </a:xfrm>
          <a:prstGeom prst="rect">
            <a:avLst/>
          </a:prstGeom>
        </p:spPr>
      </p:pic>
      <p:sp>
        <p:nvSpPr>
          <p:cNvPr id="12" name="文字方塊 11"/>
          <p:cNvSpPr txBox="1"/>
          <p:nvPr/>
        </p:nvSpPr>
        <p:spPr>
          <a:xfrm>
            <a:off x="5292080" y="6396335"/>
            <a:ext cx="2579402" cy="461665"/>
          </a:xfrm>
          <a:prstGeom prst="rect">
            <a:avLst/>
          </a:prstGeom>
          <a:noFill/>
        </p:spPr>
        <p:txBody>
          <a:bodyPr wrap="none" rtlCol="0">
            <a:spAutoFit/>
          </a:bodyPr>
          <a:lstStyle/>
          <a:p>
            <a:r>
              <a:rPr kumimoji="1" lang="en-GB" altLang="zh-TW" sz="2400" dirty="0">
                <a:solidFill>
                  <a:srgbClr val="FF0000"/>
                </a:solidFill>
              </a:rPr>
              <a:t>The</a:t>
            </a:r>
            <a:r>
              <a:rPr kumimoji="1" lang="zh-CN" altLang="en-US" sz="2400" dirty="0">
                <a:solidFill>
                  <a:srgbClr val="FF0000"/>
                </a:solidFill>
              </a:rPr>
              <a:t> </a:t>
            </a:r>
            <a:r>
              <a:rPr kumimoji="1" lang="en-GB" altLang="zh-CN" sz="2400" dirty="0">
                <a:solidFill>
                  <a:srgbClr val="FF0000"/>
                </a:solidFill>
              </a:rPr>
              <a:t>logistic</a:t>
            </a:r>
            <a:r>
              <a:rPr kumimoji="1" lang="zh-CN" altLang="en-US" sz="2400" dirty="0">
                <a:solidFill>
                  <a:srgbClr val="FF0000"/>
                </a:solidFill>
              </a:rPr>
              <a:t> </a:t>
            </a:r>
            <a:r>
              <a:rPr kumimoji="1" lang="en-GB" altLang="zh-CN" sz="2400" dirty="0">
                <a:solidFill>
                  <a:srgbClr val="FF0000"/>
                </a:solidFill>
              </a:rPr>
              <a:t>curve</a:t>
            </a:r>
            <a:endParaRPr kumimoji="1" lang="zh-TW" altLang="en-US" sz="2400" dirty="0">
              <a:solidFill>
                <a:srgbClr val="FF0000"/>
              </a:solidFill>
            </a:endParaRPr>
          </a:p>
        </p:txBody>
      </p:sp>
      <p:pic>
        <p:nvPicPr>
          <p:cNvPr id="13" name="圖片 12"/>
          <p:cNvPicPr>
            <a:picLocks noChangeAspect="1"/>
          </p:cNvPicPr>
          <p:nvPr/>
        </p:nvPicPr>
        <p:blipFill>
          <a:blip r:embed="rId3"/>
          <a:stretch>
            <a:fillRect/>
          </a:stretch>
        </p:blipFill>
        <p:spPr>
          <a:xfrm>
            <a:off x="-4242" y="4725144"/>
            <a:ext cx="4067944" cy="378413"/>
          </a:xfrm>
          <a:prstGeom prst="rect">
            <a:avLst/>
          </a:prstGeom>
        </p:spPr>
      </p:pic>
      <p:sp>
        <p:nvSpPr>
          <p:cNvPr id="14" name="文字方塊 13"/>
          <p:cNvSpPr txBox="1"/>
          <p:nvPr/>
        </p:nvSpPr>
        <p:spPr>
          <a:xfrm>
            <a:off x="-1213" y="3789040"/>
            <a:ext cx="4067944" cy="2456057"/>
          </a:xfrm>
          <a:prstGeom prst="rect">
            <a:avLst/>
          </a:prstGeom>
          <a:noFill/>
        </p:spPr>
        <p:txBody>
          <a:bodyPr wrap="square" rtlCol="0">
            <a:spAutoFit/>
          </a:bodyPr>
          <a:lstStyle/>
          <a:p>
            <a:r>
              <a:rPr kumimoji="1" lang="en-GB" altLang="zh-TW" sz="2400" dirty="0"/>
              <a:t>Note</a:t>
            </a:r>
            <a:r>
              <a:rPr kumimoji="1" lang="zh-CN" altLang="en-US" sz="2400" dirty="0"/>
              <a:t> </a:t>
            </a:r>
            <a:r>
              <a:rPr kumimoji="1" lang="en-GB" altLang="zh-CN" sz="2400" dirty="0"/>
              <a:t>that</a:t>
            </a:r>
            <a:r>
              <a:rPr kumimoji="1" lang="zh-CN" altLang="en-US" sz="2400" dirty="0"/>
              <a:t> </a:t>
            </a:r>
            <a:r>
              <a:rPr kumimoji="1" lang="en-GB" altLang="zh-CN" sz="2400" dirty="0"/>
              <a:t>the</a:t>
            </a:r>
            <a:r>
              <a:rPr kumimoji="1" lang="zh-CN" altLang="en-US" sz="2400" dirty="0"/>
              <a:t> </a:t>
            </a:r>
            <a:r>
              <a:rPr kumimoji="1" lang="en-GB" altLang="zh-CN" sz="2400" dirty="0"/>
              <a:t>second</a:t>
            </a:r>
            <a:r>
              <a:rPr kumimoji="1" lang="zh-CN" altLang="en-US" sz="2400" dirty="0"/>
              <a:t> </a:t>
            </a:r>
            <a:r>
              <a:rPr kumimoji="1" lang="en-GB" altLang="zh-CN" sz="2400" dirty="0"/>
              <a:t>derivative</a:t>
            </a:r>
          </a:p>
          <a:p>
            <a:endParaRPr kumimoji="1" lang="en-GB" altLang="zh-TW" sz="2400" dirty="0"/>
          </a:p>
          <a:p>
            <a:r>
              <a:rPr kumimoji="1" lang="en-GB" altLang="zh-TW" sz="2400" dirty="0"/>
              <a:t>is</a:t>
            </a:r>
            <a:r>
              <a:rPr kumimoji="1" lang="zh-CN" altLang="en-US" sz="2400" dirty="0"/>
              <a:t> </a:t>
            </a:r>
            <a:r>
              <a:rPr kumimoji="1" lang="en-US" altLang="zh-CN" sz="2400" dirty="0"/>
              <a:t>0</a:t>
            </a:r>
            <a:r>
              <a:rPr kumimoji="1" lang="zh-CN" altLang="en-US" sz="2400" dirty="0"/>
              <a:t> </a:t>
            </a:r>
            <a:r>
              <a:rPr kumimoji="1" lang="en-GB" altLang="zh-CN" sz="2400" dirty="0"/>
              <a:t>when</a:t>
            </a:r>
            <a:r>
              <a:rPr kumimoji="1" lang="zh-CN" altLang="en-US" sz="2400" dirty="0"/>
              <a:t> </a:t>
            </a:r>
            <a:r>
              <a:rPr kumimoji="1" lang="en-GB" altLang="zh-CN" sz="2400" i="1" dirty="0"/>
              <a:t>P</a:t>
            </a:r>
            <a:r>
              <a:rPr kumimoji="1" lang="zh-CN" altLang="en-US" sz="2400" i="1" dirty="0"/>
              <a:t> </a:t>
            </a:r>
            <a:r>
              <a:rPr kumimoji="1" lang="en-US" altLang="zh-CN" sz="2400" i="1" dirty="0"/>
              <a:t>=</a:t>
            </a:r>
            <a:r>
              <a:rPr kumimoji="1" lang="zh-CN" altLang="en-US" sz="2400" i="1" dirty="0"/>
              <a:t> </a:t>
            </a:r>
            <a:r>
              <a:rPr kumimoji="1" lang="en-US" altLang="zh-CN" sz="2400" i="1" dirty="0"/>
              <a:t>M/2</a:t>
            </a:r>
            <a:r>
              <a:rPr kumimoji="1" lang="en-US" altLang="zh-CN" sz="2400" dirty="0"/>
              <a:t>,</a:t>
            </a:r>
            <a:r>
              <a:rPr kumimoji="1" lang="zh-CN" altLang="en-US" sz="2400" dirty="0"/>
              <a:t> </a:t>
            </a:r>
            <a:r>
              <a:rPr kumimoji="1" lang="en-GB" altLang="zh-CN" sz="2400" dirty="0"/>
              <a:t>which</a:t>
            </a:r>
            <a:r>
              <a:rPr kumimoji="1" lang="zh-CN" altLang="en-US" sz="2400" dirty="0"/>
              <a:t> </a:t>
            </a:r>
            <a:r>
              <a:rPr kumimoji="1" lang="en-GB" altLang="zh-CN" sz="2400" dirty="0"/>
              <a:t>means</a:t>
            </a:r>
            <a:r>
              <a:rPr kumimoji="1" lang="zh-CN" altLang="en-US" sz="2400" dirty="0"/>
              <a:t> </a:t>
            </a:r>
            <a:r>
              <a:rPr kumimoji="1" lang="en-GB" altLang="zh-CN" sz="2400" dirty="0"/>
              <a:t>the</a:t>
            </a:r>
            <a:r>
              <a:rPr kumimoji="1" lang="zh-CN" altLang="en-US" sz="2400" dirty="0"/>
              <a:t> </a:t>
            </a:r>
            <a:r>
              <a:rPr kumimoji="1" lang="en-GB" altLang="zh-CN" sz="2400" dirty="0"/>
              <a:t>maximum</a:t>
            </a:r>
            <a:r>
              <a:rPr kumimoji="1" lang="zh-CN" altLang="en-US" sz="2400" dirty="0"/>
              <a:t> </a:t>
            </a:r>
            <a:r>
              <a:rPr kumimoji="1" lang="en-GB" altLang="zh-CN" sz="2400" dirty="0"/>
              <a:t>rate</a:t>
            </a:r>
            <a:r>
              <a:rPr kumimoji="1" lang="zh-CN" altLang="en-US" sz="2400" dirty="0"/>
              <a:t> </a:t>
            </a:r>
            <a:r>
              <a:rPr kumimoji="1" lang="en-GB" altLang="zh-CN" sz="2400" dirty="0"/>
              <a:t>of</a:t>
            </a:r>
            <a:r>
              <a:rPr kumimoji="1" lang="zh-CN" altLang="en-US" sz="2400" dirty="0"/>
              <a:t> </a:t>
            </a:r>
            <a:r>
              <a:rPr kumimoji="1" lang="en-GB" altLang="zh-CN" sz="2400" dirty="0"/>
              <a:t>growth</a:t>
            </a:r>
            <a:r>
              <a:rPr kumimoji="1" lang="zh-CN" altLang="en-US" sz="2400" dirty="0"/>
              <a:t> </a:t>
            </a:r>
            <a:r>
              <a:rPr kumimoji="1" lang="en-GB" altLang="zh-CN" sz="2400" dirty="0"/>
              <a:t>occurs</a:t>
            </a:r>
            <a:r>
              <a:rPr kumimoji="1" lang="zh-CN" altLang="en-US" sz="2400" dirty="0"/>
              <a:t> </a:t>
            </a:r>
            <a:r>
              <a:rPr kumimoji="1" lang="en-GB" altLang="zh-CN" sz="2400" dirty="0"/>
              <a:t>at</a:t>
            </a:r>
            <a:r>
              <a:rPr kumimoji="1" lang="zh-CN" altLang="en-US" sz="2400" dirty="0"/>
              <a:t> </a:t>
            </a:r>
            <a:r>
              <a:rPr kumimoji="1" lang="en-GB" altLang="zh-CN" sz="2400" i="1" dirty="0"/>
              <a:t>P</a:t>
            </a:r>
            <a:r>
              <a:rPr kumimoji="1" lang="zh-CN" altLang="en-US" sz="2400" i="1" dirty="0"/>
              <a:t> </a:t>
            </a:r>
            <a:r>
              <a:rPr kumimoji="1" lang="zh-CN" altLang="zh-CN" sz="2400" i="1" dirty="0"/>
              <a:t>=</a:t>
            </a:r>
            <a:r>
              <a:rPr kumimoji="1" lang="zh-CN" altLang="en-US" sz="2400" i="1" dirty="0"/>
              <a:t> </a:t>
            </a:r>
            <a:r>
              <a:rPr kumimoji="1" lang="en-GB" altLang="zh-CN" sz="2400" i="1" dirty="0"/>
              <a:t>M</a:t>
            </a:r>
            <a:r>
              <a:rPr kumimoji="1" lang="en-US" altLang="zh-CN" sz="2400" i="1" dirty="0"/>
              <a:t>/2</a:t>
            </a:r>
            <a:r>
              <a:rPr kumimoji="1" lang="en-US" altLang="zh-CN" sz="2400" dirty="0"/>
              <a:t>.</a:t>
            </a:r>
            <a:endParaRPr kumimoji="1" lang="zh-TW" altLang="en-US" sz="2400" i="1" dirty="0"/>
          </a:p>
        </p:txBody>
      </p:sp>
      <p:pic>
        <p:nvPicPr>
          <p:cNvPr id="16" name="圖片 15"/>
          <p:cNvPicPr>
            <a:picLocks noChangeAspect="1"/>
          </p:cNvPicPr>
          <p:nvPr/>
        </p:nvPicPr>
        <p:blipFill>
          <a:blip r:embed="rId4"/>
          <a:stretch>
            <a:fillRect/>
          </a:stretch>
        </p:blipFill>
        <p:spPr>
          <a:xfrm>
            <a:off x="4427984" y="476672"/>
            <a:ext cx="3358074" cy="1045716"/>
          </a:xfrm>
          <a:prstGeom prst="rect">
            <a:avLst/>
          </a:prstGeom>
        </p:spPr>
      </p:pic>
      <p:pic>
        <p:nvPicPr>
          <p:cNvPr id="17" name="圖片 16"/>
          <p:cNvPicPr>
            <a:picLocks noChangeAspect="1"/>
          </p:cNvPicPr>
          <p:nvPr/>
        </p:nvPicPr>
        <p:blipFill>
          <a:blip r:embed="rId5"/>
          <a:stretch>
            <a:fillRect/>
          </a:stretch>
        </p:blipFill>
        <p:spPr>
          <a:xfrm>
            <a:off x="1835696" y="2348880"/>
            <a:ext cx="5420612" cy="1151880"/>
          </a:xfrm>
          <a:prstGeom prst="rect">
            <a:avLst/>
          </a:prstGeom>
        </p:spPr>
      </p:pic>
    </p:spTree>
    <p:extLst>
      <p:ext uri="{BB962C8B-B14F-4D97-AF65-F5344CB8AC3E}">
        <p14:creationId xmlns:p14="http://schemas.microsoft.com/office/powerpoint/2010/main" val="16295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Alternative</a:t>
            </a:r>
            <a:r>
              <a:rPr kumimoji="1" lang="zh-CN" altLang="en-US" dirty="0"/>
              <a:t> </a:t>
            </a:r>
            <a:r>
              <a:rPr kumimoji="1" lang="en-GB" altLang="zh-CN" dirty="0"/>
              <a:t>form</a:t>
            </a:r>
            <a:r>
              <a:rPr kumimoji="1" lang="zh-CN" altLang="en-US" dirty="0"/>
              <a:t> </a:t>
            </a:r>
            <a:r>
              <a:rPr kumimoji="1" lang="en-GB" altLang="zh-CN" dirty="0"/>
              <a:t>of</a:t>
            </a:r>
            <a:r>
              <a:rPr kumimoji="1" lang="zh-CN" altLang="en-US" dirty="0"/>
              <a:t> </a:t>
            </a:r>
            <a:r>
              <a:rPr kumimoji="1" lang="en-GB" altLang="zh-CN" dirty="0"/>
              <a:t>the</a:t>
            </a:r>
            <a:r>
              <a:rPr kumimoji="1" lang="zh-CN" altLang="en-US" dirty="0"/>
              <a:t> </a:t>
            </a:r>
            <a:r>
              <a:rPr kumimoji="1" lang="en-GB" altLang="zh-CN" dirty="0"/>
              <a:t>logistic</a:t>
            </a:r>
            <a:r>
              <a:rPr kumimoji="1" lang="zh-CN" altLang="en-US" dirty="0"/>
              <a:t> </a:t>
            </a:r>
            <a:r>
              <a:rPr kumimoji="1" lang="en-GB" altLang="zh-CN" dirty="0"/>
              <a:t>equation</a:t>
            </a:r>
            <a:endParaRPr kumimoji="1" lang="zh-TW" altLang="en-US" dirty="0"/>
          </a:p>
        </p:txBody>
      </p:sp>
      <p:sp>
        <p:nvSpPr>
          <p:cNvPr id="3" name="內容版面配置區 2"/>
          <p:cNvSpPr>
            <a:spLocks noGrp="1"/>
          </p:cNvSpPr>
          <p:nvPr>
            <p:ph idx="1"/>
          </p:nvPr>
        </p:nvSpPr>
        <p:spPr/>
        <p:txBody>
          <a:bodyPr/>
          <a:lstStyle/>
          <a:p>
            <a:r>
              <a:rPr kumimoji="1" lang="en-GB" altLang="zh-TW" dirty="0"/>
              <a:t>Let</a:t>
            </a:r>
            <a:r>
              <a:rPr kumimoji="1" lang="zh-CN" altLang="en-US" i="1" dirty="0"/>
              <a:t> </a:t>
            </a:r>
            <a:r>
              <a:rPr kumimoji="1" lang="en-GB" altLang="zh-CN" i="1" dirty="0"/>
              <a:t>t</a:t>
            </a:r>
            <a:r>
              <a:rPr lang="zh-CN" altLang="zh-CN" i="1" baseline="30000" dirty="0"/>
              <a:t>*</a:t>
            </a:r>
            <a:r>
              <a:rPr lang="zh-CN" altLang="zh-CN" i="1" dirty="0"/>
              <a:t> </a:t>
            </a:r>
            <a:r>
              <a:rPr lang="en-GB" altLang="zh-CN" dirty="0"/>
              <a:t>denote</a:t>
            </a:r>
            <a:r>
              <a:rPr lang="zh-CN" altLang="en-US" dirty="0"/>
              <a:t> </a:t>
            </a:r>
            <a:r>
              <a:rPr lang="en-GB" altLang="zh-CN" dirty="0"/>
              <a:t>the</a:t>
            </a:r>
            <a:r>
              <a:rPr lang="zh-CN" altLang="en-US" dirty="0"/>
              <a:t> </a:t>
            </a:r>
            <a:r>
              <a:rPr lang="en-GB" altLang="zh-CN" dirty="0"/>
              <a:t>time</a:t>
            </a:r>
            <a:r>
              <a:rPr lang="zh-CN" altLang="en-US" dirty="0"/>
              <a:t> </a:t>
            </a:r>
            <a:r>
              <a:rPr lang="en-GB" altLang="zh-CN" dirty="0"/>
              <a:t>when</a:t>
            </a:r>
            <a:r>
              <a:rPr lang="zh-CN" altLang="en-US" dirty="0"/>
              <a:t> </a:t>
            </a:r>
            <a:r>
              <a:rPr lang="en-GB" altLang="zh-CN" dirty="0"/>
              <a:t>the</a:t>
            </a:r>
            <a:r>
              <a:rPr lang="zh-CN" altLang="en-US" dirty="0"/>
              <a:t> </a:t>
            </a:r>
            <a:r>
              <a:rPr lang="en-GB" altLang="zh-CN" dirty="0"/>
              <a:t>population</a:t>
            </a:r>
            <a:r>
              <a:rPr lang="zh-CN" altLang="en-US" dirty="0"/>
              <a:t> </a:t>
            </a:r>
            <a:r>
              <a:rPr lang="en-GB" altLang="zh-CN" i="1" dirty="0"/>
              <a:t>P</a:t>
            </a:r>
            <a:r>
              <a:rPr lang="zh-CN" altLang="en-US" dirty="0"/>
              <a:t> </a:t>
            </a:r>
            <a:r>
              <a:rPr lang="en-GB" altLang="zh-CN" dirty="0"/>
              <a:t>reaches</a:t>
            </a:r>
            <a:r>
              <a:rPr lang="zh-CN" altLang="en-US" dirty="0"/>
              <a:t> </a:t>
            </a:r>
            <a:r>
              <a:rPr lang="en-GB" altLang="zh-CN" dirty="0"/>
              <a:t>half</a:t>
            </a:r>
            <a:r>
              <a:rPr lang="zh-CN" altLang="en-US" dirty="0"/>
              <a:t> </a:t>
            </a:r>
            <a:r>
              <a:rPr lang="en-GB" altLang="zh-CN" dirty="0"/>
              <a:t>of</a:t>
            </a:r>
            <a:r>
              <a:rPr lang="zh-CN" altLang="en-US" dirty="0"/>
              <a:t> </a:t>
            </a:r>
            <a:r>
              <a:rPr lang="en-GB" altLang="zh-CN" dirty="0"/>
              <a:t>the</a:t>
            </a:r>
            <a:r>
              <a:rPr lang="zh-CN" altLang="en-US" dirty="0"/>
              <a:t> </a:t>
            </a:r>
            <a:r>
              <a:rPr lang="en-GB" altLang="zh-CN" dirty="0"/>
              <a:t>limiting</a:t>
            </a:r>
            <a:r>
              <a:rPr lang="zh-CN" altLang="en-US" dirty="0"/>
              <a:t> </a:t>
            </a:r>
            <a:r>
              <a:rPr lang="en-GB" altLang="zh-CN" dirty="0"/>
              <a:t>value</a:t>
            </a:r>
            <a:r>
              <a:rPr lang="en-US" altLang="zh-CN" dirty="0"/>
              <a:t>,</a:t>
            </a:r>
            <a:r>
              <a:rPr lang="zh-CN" altLang="en-US" dirty="0"/>
              <a:t> </a:t>
            </a:r>
            <a:r>
              <a:rPr lang="en-GB" altLang="zh-CN" dirty="0"/>
              <a:t>namely</a:t>
            </a:r>
            <a:r>
              <a:rPr lang="zh-CN" altLang="en-US" dirty="0"/>
              <a:t>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18</a:t>
            </a:fld>
            <a:endParaRPr lang="en-US" altLang="zh-CN"/>
          </a:p>
        </p:txBody>
      </p:sp>
      <p:pic>
        <p:nvPicPr>
          <p:cNvPr id="6" name="圖片 5"/>
          <p:cNvPicPr>
            <a:picLocks noChangeAspect="1"/>
          </p:cNvPicPr>
          <p:nvPr/>
        </p:nvPicPr>
        <p:blipFill>
          <a:blip r:embed="rId2"/>
          <a:stretch>
            <a:fillRect/>
          </a:stretch>
        </p:blipFill>
        <p:spPr>
          <a:xfrm>
            <a:off x="539552" y="3140968"/>
            <a:ext cx="2524712" cy="525140"/>
          </a:xfrm>
          <a:prstGeom prst="rect">
            <a:avLst/>
          </a:prstGeom>
        </p:spPr>
      </p:pic>
      <p:pic>
        <p:nvPicPr>
          <p:cNvPr id="10" name="圖片 9"/>
          <p:cNvPicPr>
            <a:picLocks noChangeAspect="1"/>
          </p:cNvPicPr>
          <p:nvPr/>
        </p:nvPicPr>
        <p:blipFill>
          <a:blip r:embed="rId3"/>
          <a:stretch>
            <a:fillRect/>
          </a:stretch>
        </p:blipFill>
        <p:spPr>
          <a:xfrm>
            <a:off x="2339752" y="4653136"/>
            <a:ext cx="4049629" cy="1223888"/>
          </a:xfrm>
          <a:prstGeom prst="rect">
            <a:avLst/>
          </a:prstGeom>
        </p:spPr>
      </p:pic>
      <p:pic>
        <p:nvPicPr>
          <p:cNvPr id="11" name="圖片 10"/>
          <p:cNvPicPr>
            <a:picLocks noChangeAspect="1"/>
          </p:cNvPicPr>
          <p:nvPr/>
        </p:nvPicPr>
        <p:blipFill>
          <a:blip r:embed="rId4"/>
          <a:stretch>
            <a:fillRect/>
          </a:stretch>
        </p:blipFill>
        <p:spPr>
          <a:xfrm>
            <a:off x="4499992" y="2924944"/>
            <a:ext cx="3800482" cy="990724"/>
          </a:xfrm>
          <a:prstGeom prst="rect">
            <a:avLst/>
          </a:prstGeom>
        </p:spPr>
      </p:pic>
    </p:spTree>
    <p:extLst>
      <p:ext uri="{BB962C8B-B14F-4D97-AF65-F5344CB8AC3E}">
        <p14:creationId xmlns:p14="http://schemas.microsoft.com/office/powerpoint/2010/main" val="156579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19</a:t>
            </a:fld>
            <a:endParaRPr lang="en-US" altLang="zh-CN"/>
          </a:p>
        </p:txBody>
      </p:sp>
      <p:pic>
        <p:nvPicPr>
          <p:cNvPr id="10" name="圖片 9"/>
          <p:cNvPicPr>
            <a:picLocks noChangeAspect="1"/>
          </p:cNvPicPr>
          <p:nvPr/>
        </p:nvPicPr>
        <p:blipFill>
          <a:blip r:embed="rId2"/>
          <a:stretch>
            <a:fillRect/>
          </a:stretch>
        </p:blipFill>
        <p:spPr>
          <a:xfrm>
            <a:off x="5364088" y="1196752"/>
            <a:ext cx="3235823" cy="978272"/>
          </a:xfrm>
          <a:prstGeom prst="rect">
            <a:avLst/>
          </a:prstGeom>
        </p:spPr>
      </p:pic>
      <p:sp>
        <p:nvSpPr>
          <p:cNvPr id="12" name="矩形 11"/>
          <p:cNvSpPr/>
          <p:nvPr/>
        </p:nvSpPr>
        <p:spPr bwMode="auto">
          <a:xfrm>
            <a:off x="7164288" y="1340768"/>
            <a:ext cx="504056" cy="576064"/>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3" name="矩形 12"/>
          <p:cNvSpPr/>
          <p:nvPr/>
        </p:nvSpPr>
        <p:spPr bwMode="auto">
          <a:xfrm>
            <a:off x="8172400" y="1412776"/>
            <a:ext cx="288032" cy="432048"/>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4" name="向下箭號圖說文字 13"/>
          <p:cNvSpPr/>
          <p:nvPr/>
        </p:nvSpPr>
        <p:spPr bwMode="auto">
          <a:xfrm>
            <a:off x="6876256" y="692696"/>
            <a:ext cx="864096" cy="648072"/>
          </a:xfrm>
          <a:prstGeom prst="downArrowCallou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TW" sz="2000" b="0" i="0" u="none" strike="noStrike" cap="none" normalizeH="0" baseline="0" dirty="0">
                <a:ln>
                  <a:noFill/>
                </a:ln>
                <a:solidFill>
                  <a:schemeClr val="tx1"/>
                </a:solidFill>
                <a:effectLst/>
                <a:latin typeface="Arial" charset="0"/>
                <a:ea typeface="宋体" charset="0"/>
                <a:cs typeface="宋体" charset="0"/>
              </a:rPr>
              <a:t>S</a:t>
            </a:r>
            <a:r>
              <a:rPr kumimoji="0" lang="en-US" altLang="zh-CN" sz="2000" b="0" i="0" u="none" strike="noStrike" cap="none" normalizeH="0" baseline="0" dirty="0">
                <a:ln>
                  <a:noFill/>
                </a:ln>
                <a:solidFill>
                  <a:schemeClr val="tx1"/>
                </a:solidFill>
                <a:effectLst/>
                <a:latin typeface="Arial" charset="0"/>
                <a:ea typeface="宋体" charset="0"/>
                <a:cs typeface="宋体" charset="0"/>
              </a:rPr>
              <a:t>lope</a:t>
            </a:r>
            <a:endParaRPr kumimoji="0" lang="zh-TW" altLang="en-US" sz="2000" b="0" i="0" u="none" strike="noStrike" cap="none" normalizeH="0" baseline="0" dirty="0">
              <a:ln>
                <a:noFill/>
              </a:ln>
              <a:solidFill>
                <a:schemeClr val="tx1"/>
              </a:solidFill>
              <a:effectLst/>
              <a:latin typeface="Arial" charset="0"/>
              <a:ea typeface="宋体" charset="0"/>
              <a:cs typeface="宋体" charset="0"/>
            </a:endParaRPr>
          </a:p>
        </p:txBody>
      </p:sp>
      <p:sp>
        <p:nvSpPr>
          <p:cNvPr id="15" name="向上箭號圖說文字 14"/>
          <p:cNvSpPr/>
          <p:nvPr/>
        </p:nvSpPr>
        <p:spPr bwMode="auto">
          <a:xfrm>
            <a:off x="7740352" y="1916832"/>
            <a:ext cx="1224136" cy="576064"/>
          </a:xfrm>
          <a:prstGeom prst="upArrowCallou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TW" sz="2000" b="0" i="0" u="none" strike="noStrike" cap="none" normalizeH="0" baseline="0" dirty="0">
                <a:ln>
                  <a:noFill/>
                </a:ln>
                <a:solidFill>
                  <a:schemeClr val="tx1"/>
                </a:solidFill>
                <a:effectLst/>
                <a:latin typeface="Arial" charset="0"/>
                <a:ea typeface="宋体" charset="0"/>
                <a:cs typeface="宋体" charset="0"/>
              </a:rPr>
              <a:t>Intercept</a:t>
            </a:r>
            <a:endParaRPr kumimoji="0" lang="zh-TW" altLang="en-US" sz="2000" b="0" i="0" u="none" strike="noStrike" cap="none" normalizeH="0" baseline="0" dirty="0">
              <a:ln>
                <a:noFill/>
              </a:ln>
              <a:solidFill>
                <a:schemeClr val="tx1"/>
              </a:solidFill>
              <a:effectLst/>
              <a:latin typeface="Arial" charset="0"/>
              <a:ea typeface="宋体" charset="0"/>
              <a:cs typeface="宋体" charset="0"/>
            </a:endParaRPr>
          </a:p>
        </p:txBody>
      </p:sp>
      <p:pic>
        <p:nvPicPr>
          <p:cNvPr id="16" name="圖片 15"/>
          <p:cNvPicPr>
            <a:picLocks noChangeAspect="1"/>
          </p:cNvPicPr>
          <p:nvPr/>
        </p:nvPicPr>
        <p:blipFill>
          <a:blip r:embed="rId3"/>
          <a:stretch>
            <a:fillRect/>
          </a:stretch>
        </p:blipFill>
        <p:spPr>
          <a:xfrm>
            <a:off x="3163957" y="2924944"/>
            <a:ext cx="5996652" cy="3645024"/>
          </a:xfrm>
          <a:prstGeom prst="rect">
            <a:avLst/>
          </a:prstGeom>
        </p:spPr>
      </p:pic>
      <p:pic>
        <p:nvPicPr>
          <p:cNvPr id="17" name="圖片 16"/>
          <p:cNvPicPr>
            <a:picLocks noChangeAspect="1"/>
          </p:cNvPicPr>
          <p:nvPr/>
        </p:nvPicPr>
        <p:blipFill>
          <a:blip r:embed="rId4"/>
          <a:stretch>
            <a:fillRect/>
          </a:stretch>
        </p:blipFill>
        <p:spPr>
          <a:xfrm>
            <a:off x="251520" y="188640"/>
            <a:ext cx="2882900" cy="5486400"/>
          </a:xfrm>
          <a:prstGeom prst="rect">
            <a:avLst/>
          </a:prstGeom>
        </p:spPr>
      </p:pic>
      <p:sp>
        <p:nvSpPr>
          <p:cNvPr id="18" name="矩形 17"/>
          <p:cNvSpPr/>
          <p:nvPr/>
        </p:nvSpPr>
        <p:spPr bwMode="auto">
          <a:xfrm>
            <a:off x="1835696" y="5157192"/>
            <a:ext cx="648072" cy="288032"/>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9" name="向上箭號圖說文字 18"/>
          <p:cNvSpPr/>
          <p:nvPr/>
        </p:nvSpPr>
        <p:spPr bwMode="auto">
          <a:xfrm>
            <a:off x="1043608" y="5517232"/>
            <a:ext cx="2232248" cy="720080"/>
          </a:xfrm>
          <a:prstGeom prst="upArrowCallou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TW" sz="2400" b="0" i="0" u="none" strike="noStrike" cap="none" normalizeH="0" baseline="0" dirty="0">
                <a:ln>
                  <a:noFill/>
                </a:ln>
                <a:solidFill>
                  <a:schemeClr val="tx1"/>
                </a:solidFill>
                <a:effectLst/>
              </a:rPr>
              <a:t>Estimating</a:t>
            </a:r>
            <a:r>
              <a:rPr kumimoji="0" lang="zh-CN" altLang="en-US" sz="2400" b="0" i="0" u="none" strike="noStrike" cap="none" normalizeH="0" baseline="0" dirty="0">
                <a:ln>
                  <a:noFill/>
                </a:ln>
                <a:solidFill>
                  <a:schemeClr val="tx1"/>
                </a:solidFill>
                <a:effectLst/>
              </a:rPr>
              <a:t> </a:t>
            </a:r>
            <a:r>
              <a:rPr lang="en-GB" altLang="zh-CN" sz="2400" dirty="0"/>
              <a:t>limit</a:t>
            </a:r>
            <a:endParaRPr kumimoji="0" lang="zh-TW" altLang="en-US" sz="2400" b="0" i="0" u="none" strike="noStrike" cap="none" normalizeH="0" baseline="0" dirty="0">
              <a:ln>
                <a:noFill/>
              </a:ln>
              <a:solidFill>
                <a:schemeClr val="tx1"/>
              </a:solidFill>
              <a:effectLst/>
            </a:endParaRPr>
          </a:p>
        </p:txBody>
      </p:sp>
      <p:sp>
        <p:nvSpPr>
          <p:cNvPr id="20" name="文字方塊 19"/>
          <p:cNvSpPr txBox="1"/>
          <p:nvPr/>
        </p:nvSpPr>
        <p:spPr>
          <a:xfrm>
            <a:off x="3275856" y="332656"/>
            <a:ext cx="2826866" cy="523220"/>
          </a:xfrm>
          <a:prstGeom prst="rect">
            <a:avLst/>
          </a:prstGeom>
          <a:noFill/>
        </p:spPr>
        <p:txBody>
          <a:bodyPr wrap="none" rtlCol="0">
            <a:spAutoFit/>
          </a:bodyPr>
          <a:lstStyle/>
          <a:p>
            <a:r>
              <a:rPr kumimoji="1" lang="en-GB" altLang="zh-TW" sz="2800" dirty="0"/>
              <a:t>Yeast population</a:t>
            </a:r>
            <a:endParaRPr kumimoji="1" lang="zh-TW" altLang="en-US" sz="2800" dirty="0"/>
          </a:p>
        </p:txBody>
      </p:sp>
    </p:spTree>
    <p:extLst>
      <p:ext uri="{BB962C8B-B14F-4D97-AF65-F5344CB8AC3E}">
        <p14:creationId xmlns:p14="http://schemas.microsoft.com/office/powerpoint/2010/main" val="64241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Equations </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6" name="TextBox 5"/>
              <p:cNvSpPr txBox="1"/>
              <p:nvPr/>
            </p:nvSpPr>
            <p:spPr>
              <a:xfrm>
                <a:off x="3203848" y="1628799"/>
                <a:ext cx="25271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+2</m:t>
                      </m:r>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=3</m:t>
                      </m:r>
                      <m:r>
                        <a:rPr lang="en-US" sz="2800" b="0" i="1" smtClean="0">
                          <a:latin typeface="Cambria Math"/>
                        </a:rPr>
                        <m:t>𝑦</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3203848" y="1628799"/>
                <a:ext cx="2527167"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17599" y="2242224"/>
                <a:ext cx="395646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)+2</m:t>
                      </m:r>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)=3</m:t>
                      </m:r>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2317599" y="2242224"/>
                <a:ext cx="3956468"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05854" y="2720673"/>
                <a:ext cx="2854756" cy="956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a:rPr>
                                <m:t>𝑑</m:t>
                              </m:r>
                            </m:e>
                            <m:sup>
                              <m:r>
                                <a:rPr lang="en-US" sz="2800" b="0" i="1" smtClean="0">
                                  <a:latin typeface="Cambria Math"/>
                                </a:rPr>
                                <m:t>2</m:t>
                              </m:r>
                            </m:sup>
                          </m:sSup>
                          <m:r>
                            <a:rPr lang="en-US" sz="2800" b="0" i="1" smtClean="0">
                              <a:latin typeface="Cambria Math"/>
                            </a:rPr>
                            <m:t>𝑦</m:t>
                          </m:r>
                        </m:num>
                        <m:den>
                          <m:r>
                            <a:rPr lang="en-US" sz="2800" b="0" i="1" smtClean="0">
                              <a:latin typeface="Cambria Math"/>
                            </a:rPr>
                            <m:t>𝑑</m:t>
                          </m:r>
                          <m:sSup>
                            <m:sSupPr>
                              <m:ctrlPr>
                                <a:rPr lang="en-US" sz="2800" b="0" i="1" smtClean="0">
                                  <a:latin typeface="Cambria Math" panose="02040503050406030204" pitchFamily="18" charset="0"/>
                                </a:rPr>
                              </m:ctrlPr>
                            </m:sSupPr>
                            <m:e>
                              <m:r>
                                <a:rPr lang="en-US" sz="2800" b="0" i="1" smtClean="0">
                                  <a:latin typeface="Cambria Math"/>
                                </a:rPr>
                                <m:t>𝑥</m:t>
                              </m:r>
                            </m:e>
                            <m:sup>
                              <m:r>
                                <a:rPr lang="en-US" sz="2800" b="0" i="1" smtClean="0">
                                  <a:latin typeface="Cambria Math"/>
                                </a:rPr>
                                <m:t>2</m:t>
                              </m:r>
                            </m:sup>
                          </m:sSup>
                        </m:den>
                      </m:f>
                      <m:r>
                        <a:rPr lang="en-US" sz="2800" b="0" i="1" smtClean="0">
                          <a:latin typeface="Cambria Math"/>
                        </a:rPr>
                        <m:t>+2</m:t>
                      </m:r>
                      <m:f>
                        <m:fPr>
                          <m:ctrlPr>
                            <a:rPr lang="en-US" sz="2800" b="0" i="1" smtClean="0">
                              <a:latin typeface="Cambria Math" panose="02040503050406030204" pitchFamily="18" charset="0"/>
                            </a:rPr>
                          </m:ctrlPr>
                        </m:fPr>
                        <m:num>
                          <m:r>
                            <a:rPr lang="en-US" sz="2800" b="0" i="1" smtClean="0">
                              <a:latin typeface="Cambria Math"/>
                            </a:rPr>
                            <m:t>𝑑𝑦</m:t>
                          </m:r>
                        </m:num>
                        <m:den>
                          <m:r>
                            <a:rPr lang="en-US" sz="2800" b="0" i="1" smtClean="0">
                              <a:latin typeface="Cambria Math"/>
                            </a:rPr>
                            <m:t>𝑑𝑥</m:t>
                          </m:r>
                        </m:den>
                      </m:f>
                      <m:r>
                        <a:rPr lang="en-US" sz="2800" b="0" i="1" smtClean="0">
                          <a:latin typeface="Cambria Math"/>
                        </a:rPr>
                        <m:t>=3</m:t>
                      </m:r>
                      <m:r>
                        <a:rPr lang="en-US" sz="2800" b="0" i="1" smtClean="0">
                          <a:latin typeface="Cambria Math"/>
                        </a:rPr>
                        <m:t>𝑦</m:t>
                      </m:r>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905854" y="2720673"/>
                <a:ext cx="2854756" cy="956929"/>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611560" y="4653136"/>
            <a:ext cx="8249438" cy="461665"/>
          </a:xfrm>
          <a:prstGeom prst="rect">
            <a:avLst/>
          </a:prstGeom>
          <a:noFill/>
        </p:spPr>
        <p:txBody>
          <a:bodyPr wrap="none" rtlCol="0">
            <a:spAutoFit/>
          </a:bodyPr>
          <a:lstStyle/>
          <a:p>
            <a:r>
              <a:rPr lang="en-US" sz="2400" dirty="0"/>
              <a:t>These are different forms of the same differential equation. </a:t>
            </a:r>
          </a:p>
        </p:txBody>
      </p:sp>
    </p:spTree>
    <p:extLst>
      <p:ext uri="{BB962C8B-B14F-4D97-AF65-F5344CB8AC3E}">
        <p14:creationId xmlns:p14="http://schemas.microsoft.com/office/powerpoint/2010/main" val="3168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20</a:t>
            </a:fld>
            <a:endParaRPr lang="en-US" altLang="zh-CN"/>
          </a:p>
        </p:txBody>
      </p:sp>
      <p:pic>
        <p:nvPicPr>
          <p:cNvPr id="6" name="圖片 5"/>
          <p:cNvPicPr>
            <a:picLocks noChangeAspect="1"/>
          </p:cNvPicPr>
          <p:nvPr/>
        </p:nvPicPr>
        <p:blipFill>
          <a:blip r:embed="rId2"/>
          <a:stretch>
            <a:fillRect/>
          </a:stretch>
        </p:blipFill>
        <p:spPr>
          <a:xfrm>
            <a:off x="1" y="188640"/>
            <a:ext cx="4427984" cy="4077831"/>
          </a:xfrm>
          <a:prstGeom prst="rect">
            <a:avLst/>
          </a:prstGeom>
        </p:spPr>
      </p:pic>
      <p:pic>
        <p:nvPicPr>
          <p:cNvPr id="7" name="圖片 6"/>
          <p:cNvPicPr>
            <a:picLocks noChangeAspect="1"/>
          </p:cNvPicPr>
          <p:nvPr/>
        </p:nvPicPr>
        <p:blipFill>
          <a:blip r:embed="rId3"/>
          <a:stretch>
            <a:fillRect/>
          </a:stretch>
        </p:blipFill>
        <p:spPr>
          <a:xfrm>
            <a:off x="4499991" y="2852936"/>
            <a:ext cx="4574141" cy="3599948"/>
          </a:xfrm>
          <a:prstGeom prst="rect">
            <a:avLst/>
          </a:prstGeom>
        </p:spPr>
      </p:pic>
      <p:pic>
        <p:nvPicPr>
          <p:cNvPr id="8" name="圖片 7"/>
          <p:cNvPicPr>
            <a:picLocks noChangeAspect="1"/>
          </p:cNvPicPr>
          <p:nvPr/>
        </p:nvPicPr>
        <p:blipFill>
          <a:blip r:embed="rId4"/>
          <a:stretch>
            <a:fillRect/>
          </a:stretch>
        </p:blipFill>
        <p:spPr>
          <a:xfrm>
            <a:off x="899592" y="4581128"/>
            <a:ext cx="3403600" cy="1765300"/>
          </a:xfrm>
          <a:prstGeom prst="rect">
            <a:avLst/>
          </a:prstGeom>
        </p:spPr>
      </p:pic>
      <p:pic>
        <p:nvPicPr>
          <p:cNvPr id="9" name="圖片 8"/>
          <p:cNvPicPr>
            <a:picLocks noChangeAspect="1"/>
          </p:cNvPicPr>
          <p:nvPr/>
        </p:nvPicPr>
        <p:blipFill>
          <a:blip r:embed="rId5"/>
          <a:stretch>
            <a:fillRect/>
          </a:stretch>
        </p:blipFill>
        <p:spPr>
          <a:xfrm>
            <a:off x="5004048" y="1196752"/>
            <a:ext cx="3816235" cy="1227832"/>
          </a:xfrm>
          <a:prstGeom prst="rect">
            <a:avLst/>
          </a:prstGeom>
        </p:spPr>
      </p:pic>
    </p:spTree>
    <p:extLst>
      <p:ext uri="{BB962C8B-B14F-4D97-AF65-F5344CB8AC3E}">
        <p14:creationId xmlns:p14="http://schemas.microsoft.com/office/powerpoint/2010/main" val="28237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21</a:t>
            </a:fld>
            <a:endParaRPr lang="en-US" altLang="zh-CN"/>
          </a:p>
        </p:txBody>
      </p:sp>
      <p:pic>
        <p:nvPicPr>
          <p:cNvPr id="8" name="圖片 7"/>
          <p:cNvPicPr>
            <a:picLocks noChangeAspect="1"/>
          </p:cNvPicPr>
          <p:nvPr/>
        </p:nvPicPr>
        <p:blipFill>
          <a:blip r:embed="rId2"/>
          <a:stretch>
            <a:fillRect/>
          </a:stretch>
        </p:blipFill>
        <p:spPr>
          <a:xfrm>
            <a:off x="179512" y="0"/>
            <a:ext cx="5607715" cy="6858000"/>
          </a:xfrm>
          <a:prstGeom prst="rect">
            <a:avLst/>
          </a:prstGeom>
        </p:spPr>
      </p:pic>
      <p:pic>
        <p:nvPicPr>
          <p:cNvPr id="9" name="圖片 8"/>
          <p:cNvPicPr>
            <a:picLocks noChangeAspect="1"/>
          </p:cNvPicPr>
          <p:nvPr/>
        </p:nvPicPr>
        <p:blipFill>
          <a:blip r:embed="rId3"/>
          <a:stretch>
            <a:fillRect/>
          </a:stretch>
        </p:blipFill>
        <p:spPr>
          <a:xfrm>
            <a:off x="5641876" y="2420888"/>
            <a:ext cx="3502124" cy="886804"/>
          </a:xfrm>
          <a:prstGeom prst="rect">
            <a:avLst/>
          </a:prstGeom>
        </p:spPr>
      </p:pic>
      <p:sp>
        <p:nvSpPr>
          <p:cNvPr id="10" name="文字方塊 9"/>
          <p:cNvSpPr txBox="1"/>
          <p:nvPr/>
        </p:nvSpPr>
        <p:spPr>
          <a:xfrm>
            <a:off x="5580112" y="3861048"/>
            <a:ext cx="3312368" cy="1815882"/>
          </a:xfrm>
          <a:prstGeom prst="rect">
            <a:avLst/>
          </a:prstGeom>
          <a:noFill/>
        </p:spPr>
        <p:txBody>
          <a:bodyPr wrap="square" rtlCol="0">
            <a:spAutoFit/>
          </a:bodyPr>
          <a:lstStyle/>
          <a:p>
            <a:r>
              <a:rPr kumimoji="1" lang="en-GB" altLang="zh-TW" sz="2800" dirty="0">
                <a:solidFill>
                  <a:srgbClr val="3366FF"/>
                </a:solidFill>
              </a:rPr>
              <a:t>Why</a:t>
            </a:r>
            <a:r>
              <a:rPr kumimoji="1" lang="zh-CN" altLang="en-US" sz="2800" dirty="0">
                <a:solidFill>
                  <a:srgbClr val="3366FF"/>
                </a:solidFill>
              </a:rPr>
              <a:t> </a:t>
            </a:r>
            <a:r>
              <a:rPr kumimoji="1" lang="en-GB" altLang="zh-CN" sz="2800" dirty="0">
                <a:solidFill>
                  <a:srgbClr val="3366FF"/>
                </a:solidFill>
              </a:rPr>
              <a:t>does</a:t>
            </a:r>
            <a:r>
              <a:rPr kumimoji="1" lang="zh-CN" altLang="en-US" sz="2800" dirty="0">
                <a:solidFill>
                  <a:srgbClr val="3366FF"/>
                </a:solidFill>
              </a:rPr>
              <a:t> </a:t>
            </a:r>
            <a:r>
              <a:rPr kumimoji="1" lang="en-GB" altLang="zh-CN" sz="2800" dirty="0">
                <a:solidFill>
                  <a:srgbClr val="3366FF"/>
                </a:solidFill>
              </a:rPr>
              <a:t>this</a:t>
            </a:r>
            <a:r>
              <a:rPr kumimoji="1" lang="zh-CN" altLang="en-US" sz="2800" dirty="0">
                <a:solidFill>
                  <a:srgbClr val="3366FF"/>
                </a:solidFill>
              </a:rPr>
              <a:t> </a:t>
            </a:r>
            <a:r>
              <a:rPr kumimoji="1" lang="en-GB" altLang="zh-CN" sz="2800" dirty="0">
                <a:solidFill>
                  <a:srgbClr val="3366FF"/>
                </a:solidFill>
              </a:rPr>
              <a:t>model</a:t>
            </a:r>
            <a:r>
              <a:rPr kumimoji="1" lang="zh-CN" altLang="en-US" sz="2800" dirty="0">
                <a:solidFill>
                  <a:srgbClr val="3366FF"/>
                </a:solidFill>
              </a:rPr>
              <a:t> </a:t>
            </a:r>
            <a:r>
              <a:rPr kumimoji="1" lang="en-GB" altLang="zh-CN" sz="2800" dirty="0">
                <a:solidFill>
                  <a:srgbClr val="3366FF"/>
                </a:solidFill>
              </a:rPr>
              <a:t>fail</a:t>
            </a:r>
            <a:r>
              <a:rPr kumimoji="1" lang="zh-CN" altLang="en-US" sz="2800" dirty="0">
                <a:solidFill>
                  <a:srgbClr val="3366FF"/>
                </a:solidFill>
              </a:rPr>
              <a:t> </a:t>
            </a:r>
            <a:r>
              <a:rPr kumimoji="1" lang="en-GB" altLang="zh-CN" sz="2800" dirty="0">
                <a:solidFill>
                  <a:srgbClr val="3366FF"/>
                </a:solidFill>
              </a:rPr>
              <a:t>to</a:t>
            </a:r>
            <a:r>
              <a:rPr kumimoji="1" lang="zh-CN" altLang="en-US" sz="2800" dirty="0">
                <a:solidFill>
                  <a:srgbClr val="3366FF"/>
                </a:solidFill>
              </a:rPr>
              <a:t> </a:t>
            </a:r>
            <a:r>
              <a:rPr kumimoji="1" lang="en-GB" altLang="zh-CN" sz="2800" dirty="0">
                <a:solidFill>
                  <a:srgbClr val="3366FF"/>
                </a:solidFill>
              </a:rPr>
              <a:t>predict</a:t>
            </a:r>
            <a:r>
              <a:rPr kumimoji="1" lang="zh-CN" altLang="en-US" sz="2800" dirty="0">
                <a:solidFill>
                  <a:srgbClr val="3366FF"/>
                </a:solidFill>
              </a:rPr>
              <a:t> </a:t>
            </a:r>
            <a:r>
              <a:rPr kumimoji="1" lang="en-GB" altLang="zh-CN" sz="2800" dirty="0">
                <a:solidFill>
                  <a:srgbClr val="3366FF"/>
                </a:solidFill>
              </a:rPr>
              <a:t>the</a:t>
            </a:r>
            <a:r>
              <a:rPr kumimoji="1" lang="zh-CN" altLang="en-US" sz="2800" dirty="0">
                <a:solidFill>
                  <a:srgbClr val="3366FF"/>
                </a:solidFill>
              </a:rPr>
              <a:t> </a:t>
            </a:r>
            <a:r>
              <a:rPr kumimoji="1" lang="en-GB" altLang="zh-CN" sz="2800" dirty="0">
                <a:solidFill>
                  <a:srgbClr val="3366FF"/>
                </a:solidFill>
              </a:rPr>
              <a:t>population</a:t>
            </a:r>
            <a:r>
              <a:rPr kumimoji="1" lang="zh-CN" altLang="en-US" sz="2800" dirty="0">
                <a:solidFill>
                  <a:srgbClr val="3366FF"/>
                </a:solidFill>
              </a:rPr>
              <a:t> </a:t>
            </a:r>
            <a:r>
              <a:rPr kumimoji="1" lang="en-GB" altLang="zh-CN" sz="2800" dirty="0">
                <a:solidFill>
                  <a:srgbClr val="3366FF"/>
                </a:solidFill>
              </a:rPr>
              <a:t>as</a:t>
            </a:r>
            <a:r>
              <a:rPr kumimoji="1" lang="zh-CN" altLang="en-US" sz="2800" dirty="0">
                <a:solidFill>
                  <a:srgbClr val="3366FF"/>
                </a:solidFill>
              </a:rPr>
              <a:t> </a:t>
            </a:r>
            <a:r>
              <a:rPr kumimoji="1" lang="en-GB" altLang="zh-CN" sz="2800" dirty="0">
                <a:solidFill>
                  <a:srgbClr val="3366FF"/>
                </a:solidFill>
              </a:rPr>
              <a:t>time</a:t>
            </a:r>
            <a:r>
              <a:rPr kumimoji="1" lang="zh-CN" altLang="en-US" sz="2800" dirty="0">
                <a:solidFill>
                  <a:srgbClr val="3366FF"/>
                </a:solidFill>
              </a:rPr>
              <a:t> </a:t>
            </a:r>
            <a:r>
              <a:rPr kumimoji="1" lang="en-GB" altLang="zh-CN" sz="2800" dirty="0">
                <a:solidFill>
                  <a:srgbClr val="3366FF"/>
                </a:solidFill>
              </a:rPr>
              <a:t>goes</a:t>
            </a:r>
            <a:r>
              <a:rPr kumimoji="1" lang="zh-CN" altLang="en-US" sz="2800" dirty="0">
                <a:solidFill>
                  <a:srgbClr val="3366FF"/>
                </a:solidFill>
              </a:rPr>
              <a:t> </a:t>
            </a:r>
            <a:r>
              <a:rPr kumimoji="1" lang="en-GB" altLang="zh-CN" sz="2800" dirty="0">
                <a:solidFill>
                  <a:srgbClr val="3366FF"/>
                </a:solidFill>
              </a:rPr>
              <a:t>on</a:t>
            </a:r>
            <a:r>
              <a:rPr kumimoji="1" lang="en-US" altLang="zh-CN" sz="2800" dirty="0">
                <a:solidFill>
                  <a:srgbClr val="3366FF"/>
                </a:solidFill>
              </a:rPr>
              <a:t>?</a:t>
            </a:r>
            <a:endParaRPr kumimoji="1" lang="zh-TW" altLang="en-US" sz="2800" dirty="0">
              <a:solidFill>
                <a:srgbClr val="3366FF"/>
              </a:solidFill>
            </a:endParaRPr>
          </a:p>
        </p:txBody>
      </p:sp>
      <p:sp>
        <p:nvSpPr>
          <p:cNvPr id="11" name="文字方塊 10"/>
          <p:cNvSpPr txBox="1"/>
          <p:nvPr/>
        </p:nvSpPr>
        <p:spPr>
          <a:xfrm>
            <a:off x="5652120" y="764704"/>
            <a:ext cx="3173064" cy="584776"/>
          </a:xfrm>
          <a:prstGeom prst="rect">
            <a:avLst/>
          </a:prstGeom>
          <a:noFill/>
        </p:spPr>
        <p:txBody>
          <a:bodyPr wrap="none" rtlCol="0">
            <a:spAutoFit/>
          </a:bodyPr>
          <a:lstStyle/>
          <a:p>
            <a:r>
              <a:rPr kumimoji="1" lang="en-GB" altLang="zh-TW" sz="3200" dirty="0"/>
              <a:t>U</a:t>
            </a:r>
            <a:r>
              <a:rPr kumimoji="1" lang="en-US" altLang="zh-CN" sz="3200" dirty="0"/>
              <a:t>.S</a:t>
            </a:r>
            <a:r>
              <a:rPr kumimoji="1" lang="zh-CN" altLang="en-US" sz="3200" dirty="0"/>
              <a:t>. </a:t>
            </a:r>
            <a:r>
              <a:rPr kumimoji="1" lang="en-GB" altLang="zh-CN" sz="3200" dirty="0"/>
              <a:t>population</a:t>
            </a:r>
            <a:endParaRPr kumimoji="1" lang="zh-TW" altLang="en-US" sz="3200" dirty="0"/>
          </a:p>
        </p:txBody>
      </p:sp>
    </p:spTree>
    <p:extLst>
      <p:ext uri="{BB962C8B-B14F-4D97-AF65-F5344CB8AC3E}">
        <p14:creationId xmlns:p14="http://schemas.microsoft.com/office/powerpoint/2010/main" val="219988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Example 1: drug dosage (p. 471)</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22</a:t>
            </a:fld>
            <a:endParaRPr lang="en-US" altLang="zh-CN"/>
          </a:p>
        </p:txBody>
      </p:sp>
      <p:pic>
        <p:nvPicPr>
          <p:cNvPr id="6" name="圖片 5"/>
          <p:cNvPicPr>
            <a:picLocks noChangeAspect="1"/>
          </p:cNvPicPr>
          <p:nvPr/>
        </p:nvPicPr>
        <p:blipFill>
          <a:blip r:embed="rId2"/>
          <a:stretch>
            <a:fillRect/>
          </a:stretch>
        </p:blipFill>
        <p:spPr>
          <a:xfrm>
            <a:off x="755576" y="1196752"/>
            <a:ext cx="3891756" cy="2422579"/>
          </a:xfrm>
          <a:prstGeom prst="rect">
            <a:avLst/>
          </a:prstGeom>
        </p:spPr>
      </p:pic>
      <p:sp>
        <p:nvSpPr>
          <p:cNvPr id="7" name="文字方塊 6"/>
          <p:cNvSpPr txBox="1"/>
          <p:nvPr/>
        </p:nvSpPr>
        <p:spPr>
          <a:xfrm>
            <a:off x="5292080" y="1700808"/>
            <a:ext cx="3491880" cy="1200328"/>
          </a:xfrm>
          <a:prstGeom prst="rect">
            <a:avLst/>
          </a:prstGeom>
          <a:noFill/>
        </p:spPr>
        <p:txBody>
          <a:bodyPr wrap="square" rtlCol="0">
            <a:spAutoFit/>
          </a:bodyPr>
          <a:lstStyle/>
          <a:p>
            <a:r>
              <a:rPr kumimoji="1" lang="en-GB" altLang="zh-TW" sz="2400" dirty="0"/>
              <a:t>The</a:t>
            </a:r>
            <a:r>
              <a:rPr kumimoji="1" lang="zh-CN" altLang="en-US" sz="2400" dirty="0"/>
              <a:t> </a:t>
            </a:r>
            <a:r>
              <a:rPr kumimoji="1" lang="en-GB" altLang="zh-CN" sz="2400" dirty="0"/>
              <a:t>concentration</a:t>
            </a:r>
            <a:r>
              <a:rPr kumimoji="1" lang="zh-CN" altLang="en-US" sz="2400" dirty="0"/>
              <a:t> </a:t>
            </a:r>
            <a:r>
              <a:rPr kumimoji="1" lang="en-GB" altLang="zh-CN" sz="2400" dirty="0"/>
              <a:t>of</a:t>
            </a:r>
            <a:r>
              <a:rPr kumimoji="1" lang="zh-CN" altLang="en-US" sz="2400" dirty="0"/>
              <a:t> </a:t>
            </a:r>
            <a:r>
              <a:rPr kumimoji="1" lang="en-GB" altLang="zh-CN" sz="2400" dirty="0"/>
              <a:t>drug</a:t>
            </a:r>
            <a:r>
              <a:rPr kumimoji="1" lang="zh-CN" altLang="en-US" sz="2400" dirty="0"/>
              <a:t> </a:t>
            </a:r>
            <a:r>
              <a:rPr kumimoji="1" lang="en-GB" altLang="zh-CN" sz="2400" dirty="0"/>
              <a:t>in</a:t>
            </a:r>
            <a:r>
              <a:rPr kumimoji="1" lang="zh-CN" altLang="en-US" sz="2400" dirty="0"/>
              <a:t> </a:t>
            </a:r>
            <a:r>
              <a:rPr kumimoji="1" lang="en-GB" altLang="zh-CN" sz="2400" dirty="0"/>
              <a:t>blood</a:t>
            </a:r>
            <a:r>
              <a:rPr kumimoji="1" lang="zh-CN" altLang="en-US" sz="2400" dirty="0"/>
              <a:t> </a:t>
            </a:r>
            <a:r>
              <a:rPr kumimoji="1" lang="en-GB" altLang="zh-CN" sz="2400" dirty="0"/>
              <a:t>decreases</a:t>
            </a:r>
            <a:r>
              <a:rPr kumimoji="1" lang="zh-CN" altLang="en-US" sz="2400" dirty="0"/>
              <a:t> </a:t>
            </a:r>
            <a:r>
              <a:rPr kumimoji="1" lang="en-GB" altLang="zh-CN" sz="2400" dirty="0"/>
              <a:t>over</a:t>
            </a:r>
            <a:r>
              <a:rPr kumimoji="1" lang="zh-CN" altLang="en-US" sz="2400" dirty="0"/>
              <a:t> </a:t>
            </a:r>
            <a:r>
              <a:rPr kumimoji="1" lang="en-GB" altLang="zh-CN" sz="2400" dirty="0"/>
              <a:t>time</a:t>
            </a:r>
            <a:r>
              <a:rPr kumimoji="1" lang="zh-CN" altLang="en-US" sz="2400" dirty="0"/>
              <a:t> </a:t>
            </a:r>
            <a:r>
              <a:rPr kumimoji="1" lang="en-GB" altLang="zh-CN" sz="2400" dirty="0"/>
              <a:t>after</a:t>
            </a:r>
            <a:r>
              <a:rPr kumimoji="1" lang="zh-CN" altLang="en-US" sz="2400" dirty="0"/>
              <a:t> </a:t>
            </a:r>
            <a:r>
              <a:rPr kumimoji="1" lang="en-GB" altLang="zh-CN" sz="2400" dirty="0"/>
              <a:t>a</a:t>
            </a:r>
            <a:r>
              <a:rPr kumimoji="1" lang="zh-CN" altLang="en-US" sz="2400" dirty="0"/>
              <a:t> </a:t>
            </a:r>
            <a:r>
              <a:rPr kumimoji="1" lang="en-GB" altLang="zh-CN" sz="2400" dirty="0"/>
              <a:t>dosage</a:t>
            </a:r>
            <a:r>
              <a:rPr kumimoji="1" lang="zh-CN" altLang="en-US" sz="2400" dirty="0"/>
              <a:t> </a:t>
            </a:r>
            <a:endParaRPr kumimoji="1" lang="zh-TW" altLang="en-US" sz="2400" dirty="0"/>
          </a:p>
        </p:txBody>
      </p:sp>
      <p:pic>
        <p:nvPicPr>
          <p:cNvPr id="8" name="圖片 7"/>
          <p:cNvPicPr>
            <a:picLocks noChangeAspect="1"/>
          </p:cNvPicPr>
          <p:nvPr/>
        </p:nvPicPr>
        <p:blipFill>
          <a:blip r:embed="rId3"/>
          <a:stretch>
            <a:fillRect/>
          </a:stretch>
        </p:blipFill>
        <p:spPr>
          <a:xfrm>
            <a:off x="683568" y="3933056"/>
            <a:ext cx="4226257" cy="2554779"/>
          </a:xfrm>
          <a:prstGeom prst="rect">
            <a:avLst/>
          </a:prstGeom>
        </p:spPr>
      </p:pic>
      <p:sp>
        <p:nvSpPr>
          <p:cNvPr id="9" name="文字方塊 8"/>
          <p:cNvSpPr txBox="1"/>
          <p:nvPr/>
        </p:nvSpPr>
        <p:spPr>
          <a:xfrm>
            <a:off x="5220072" y="3861048"/>
            <a:ext cx="3923928" cy="2677656"/>
          </a:xfrm>
          <a:prstGeom prst="rect">
            <a:avLst/>
          </a:prstGeom>
          <a:noFill/>
        </p:spPr>
        <p:txBody>
          <a:bodyPr wrap="square" rtlCol="0">
            <a:spAutoFit/>
          </a:bodyPr>
          <a:lstStyle/>
          <a:p>
            <a:r>
              <a:rPr lang="en-US" altLang="zh-TW" sz="2400" dirty="0"/>
              <a:t>How can the doses</a:t>
            </a:r>
            <a:r>
              <a:rPr lang="zh-CN" altLang="en-US" sz="2400" dirty="0"/>
              <a:t> </a:t>
            </a:r>
            <a:r>
              <a:rPr lang="en-US" altLang="zh-CN" sz="2400" dirty="0"/>
              <a:t>(</a:t>
            </a:r>
            <a:r>
              <a:rPr lang="en-US" altLang="zh-CN" sz="2400" i="1" dirty="0"/>
              <a:t>C</a:t>
            </a:r>
            <a:r>
              <a:rPr lang="en-US" altLang="zh-CN" sz="2400" baseline="-25000" dirty="0"/>
              <a:t>0</a:t>
            </a:r>
            <a:r>
              <a:rPr lang="en-US" altLang="zh-CN" sz="2400" dirty="0"/>
              <a:t>)</a:t>
            </a:r>
            <a:r>
              <a:rPr lang="en-US" altLang="zh-TW" sz="2400" dirty="0"/>
              <a:t> and the time </a:t>
            </a:r>
            <a:r>
              <a:rPr lang="en-US" altLang="zh-CN" sz="2400" dirty="0"/>
              <a:t>(</a:t>
            </a:r>
            <a:r>
              <a:rPr lang="en-US" altLang="zh-CN" sz="2400" i="1" dirty="0"/>
              <a:t>T</a:t>
            </a:r>
            <a:r>
              <a:rPr lang="en-US" altLang="zh-CN" sz="2400" dirty="0"/>
              <a:t>)</a:t>
            </a:r>
            <a:r>
              <a:rPr lang="zh-CN" altLang="en-US" sz="2400" dirty="0"/>
              <a:t> </a:t>
            </a:r>
            <a:r>
              <a:rPr lang="en-US" altLang="zh-TW" sz="2400" dirty="0"/>
              <a:t>between doses be adjusted to maintain a safe but effective concentration of the drug in the blood? (Ignoring other factors)</a:t>
            </a:r>
          </a:p>
        </p:txBody>
      </p:sp>
      <p:sp>
        <p:nvSpPr>
          <p:cNvPr id="11" name="矩形 10"/>
          <p:cNvSpPr/>
          <p:nvPr/>
        </p:nvSpPr>
        <p:spPr bwMode="auto">
          <a:xfrm>
            <a:off x="1547664" y="4365104"/>
            <a:ext cx="360040" cy="360040"/>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矩形 11"/>
          <p:cNvSpPr/>
          <p:nvPr/>
        </p:nvSpPr>
        <p:spPr bwMode="auto">
          <a:xfrm>
            <a:off x="2195736" y="5229200"/>
            <a:ext cx="288032" cy="360040"/>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Tree>
    <p:extLst>
      <p:ext uri="{BB962C8B-B14F-4D97-AF65-F5344CB8AC3E}">
        <p14:creationId xmlns:p14="http://schemas.microsoft.com/office/powerpoint/2010/main" val="3114572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528" y="260648"/>
            <a:ext cx="8229600" cy="4530725"/>
          </a:xfrm>
        </p:spPr>
        <p:txBody>
          <a:bodyPr/>
          <a:lstStyle/>
          <a:p>
            <a:r>
              <a:rPr lang="en-US" altLang="zh-TW" sz="2800" dirty="0"/>
              <a:t>Clinical experiments have revealed that the decrease in the concentration of a drug in the bloodstream will be proportional to the concentration.</a:t>
            </a:r>
          </a:p>
          <a:p>
            <a:r>
              <a:rPr lang="en-US" altLang="zh-TW" sz="2800" dirty="0"/>
              <a:t>Therefore</a:t>
            </a:r>
            <a:r>
              <a:rPr lang="en-US" altLang="zh-CN" sz="2800" dirty="0"/>
              <a:t>,</a:t>
            </a:r>
            <a:r>
              <a:rPr lang="zh-CN" altLang="en-US" sz="2800" dirty="0"/>
              <a:t> </a:t>
            </a:r>
            <a:r>
              <a:rPr lang="en-GB" altLang="zh-CN" sz="2800" dirty="0"/>
              <a:t>without</a:t>
            </a:r>
            <a:r>
              <a:rPr lang="zh-CN" altLang="en-US" sz="2800" dirty="0"/>
              <a:t> </a:t>
            </a:r>
            <a:r>
              <a:rPr lang="en-GB" altLang="zh-CN" sz="2800" dirty="0"/>
              <a:t>additional</a:t>
            </a:r>
            <a:r>
              <a:rPr lang="zh-CN" altLang="en-US" sz="2800" dirty="0"/>
              <a:t> </a:t>
            </a:r>
            <a:r>
              <a:rPr lang="en-GB" altLang="zh-CN" sz="2800" dirty="0"/>
              <a:t>dosage</a:t>
            </a:r>
            <a:r>
              <a:rPr lang="en-US" altLang="zh-CN" sz="2800" dirty="0"/>
              <a:t>,</a:t>
            </a:r>
            <a:r>
              <a:rPr lang="zh-CN" altLang="en-US" sz="2800" dirty="0"/>
              <a:t> </a:t>
            </a:r>
            <a:r>
              <a:rPr lang="en-GB" altLang="zh-CN" sz="2800" dirty="0"/>
              <a:t>the</a:t>
            </a:r>
            <a:r>
              <a:rPr lang="zh-CN" altLang="en-US" sz="2800" dirty="0"/>
              <a:t> </a:t>
            </a:r>
            <a:r>
              <a:rPr lang="en-GB" altLang="zh-CN" sz="2800" dirty="0"/>
              <a:t>concentration</a:t>
            </a:r>
            <a:r>
              <a:rPr lang="zh-CN" altLang="en-US" sz="2800" dirty="0"/>
              <a:t> </a:t>
            </a:r>
            <a:r>
              <a:rPr lang="en-US" altLang="zh-CN" sz="2800" i="1" dirty="0"/>
              <a:t>C(t)</a:t>
            </a:r>
            <a:r>
              <a:rPr lang="zh-CN" altLang="en-US" sz="2800" i="1" dirty="0"/>
              <a:t> </a:t>
            </a:r>
            <a:r>
              <a:rPr lang="en-GB" altLang="zh-CN" sz="2800" dirty="0"/>
              <a:t>satisfies</a:t>
            </a:r>
          </a:p>
          <a:p>
            <a:pPr marL="0" indent="0">
              <a:buNone/>
            </a:pPr>
            <a:endParaRPr lang="en-GB" altLang="zh-TW" sz="2800" dirty="0"/>
          </a:p>
          <a:p>
            <a:r>
              <a:rPr lang="en-GB" altLang="zh-TW" sz="2800" dirty="0"/>
              <a:t>Further</a:t>
            </a:r>
            <a:r>
              <a:rPr lang="zh-CN" altLang="en-US" sz="2800" dirty="0"/>
              <a:t> </a:t>
            </a:r>
            <a:r>
              <a:rPr lang="en-US" altLang="zh-CN" sz="2800" dirty="0"/>
              <a:t>a</a:t>
            </a:r>
            <a:r>
              <a:rPr lang="en-US" altLang="zh-TW" sz="2800" dirty="0"/>
              <a:t>ssume that the concentrations </a:t>
            </a:r>
            <a:r>
              <a:rPr lang="en-US" altLang="zh-TW" sz="2800" i="1" dirty="0"/>
              <a:t>H</a:t>
            </a:r>
            <a:r>
              <a:rPr lang="en-US" altLang="zh-TW" sz="2800" dirty="0"/>
              <a:t> and</a:t>
            </a:r>
            <a:r>
              <a:rPr lang="en-US" altLang="zh-TW" sz="2800" i="1" dirty="0"/>
              <a:t> L </a:t>
            </a:r>
            <a:r>
              <a:rPr lang="en-US" altLang="zh-TW" sz="2800" dirty="0"/>
              <a:t>can be determined experimentally for a given population</a:t>
            </a:r>
          </a:p>
          <a:p>
            <a:r>
              <a:rPr lang="en-GB" altLang="zh-TW" sz="2800" dirty="0"/>
              <a:t>The</a:t>
            </a:r>
            <a:r>
              <a:rPr lang="zh-CN" altLang="en-US" sz="2800" dirty="0"/>
              <a:t> </a:t>
            </a:r>
            <a:r>
              <a:rPr lang="en-GB" altLang="zh-CN" sz="2800" dirty="0"/>
              <a:t>drug</a:t>
            </a:r>
            <a:r>
              <a:rPr lang="zh-CN" altLang="en-US" sz="2800" dirty="0"/>
              <a:t> </a:t>
            </a:r>
            <a:r>
              <a:rPr lang="en-GB" altLang="zh-CN" sz="2800" dirty="0"/>
              <a:t>concentration</a:t>
            </a:r>
            <a:r>
              <a:rPr lang="zh-CN" altLang="en-US" sz="2800" dirty="0"/>
              <a:t> </a:t>
            </a:r>
            <a:r>
              <a:rPr lang="en-GB" altLang="zh-CN" sz="2800" dirty="0"/>
              <a:t>of</a:t>
            </a:r>
            <a:r>
              <a:rPr lang="zh-CN" altLang="en-US" sz="2800" dirty="0"/>
              <a:t> </a:t>
            </a:r>
            <a:r>
              <a:rPr lang="en-GB" altLang="zh-CN" sz="2800" dirty="0"/>
              <a:t>a</a:t>
            </a:r>
            <a:r>
              <a:rPr lang="zh-CN" altLang="en-US" sz="2800" dirty="0"/>
              <a:t> </a:t>
            </a:r>
            <a:r>
              <a:rPr lang="en-GB" altLang="zh-CN" sz="2800" dirty="0"/>
              <a:t>single</a:t>
            </a:r>
            <a:r>
              <a:rPr lang="zh-CN" altLang="en-US" sz="2800" dirty="0"/>
              <a:t> </a:t>
            </a:r>
            <a:r>
              <a:rPr lang="en-GB" altLang="zh-CN" sz="2800" dirty="0"/>
              <a:t>dose</a:t>
            </a:r>
            <a:r>
              <a:rPr lang="zh-CN" altLang="en-US" sz="2800" dirty="0"/>
              <a:t> </a:t>
            </a:r>
            <a:r>
              <a:rPr lang="en-GB" altLang="zh-CN" sz="2800" dirty="0"/>
              <a:t>can</a:t>
            </a:r>
            <a:r>
              <a:rPr lang="zh-CN" altLang="en-US" sz="2800" dirty="0"/>
              <a:t> </a:t>
            </a:r>
            <a:r>
              <a:rPr lang="en-GB" altLang="zh-CN" sz="2800" dirty="0"/>
              <a:t>be</a:t>
            </a:r>
            <a:r>
              <a:rPr lang="zh-CN" altLang="en-US" sz="2800" dirty="0"/>
              <a:t> </a:t>
            </a:r>
            <a:r>
              <a:rPr lang="en-GB" altLang="zh-CN" sz="2800" dirty="0"/>
              <a:t>determined</a:t>
            </a:r>
            <a:r>
              <a:rPr lang="zh-CN" altLang="en-US" sz="2800" dirty="0"/>
              <a:t> </a:t>
            </a:r>
            <a:r>
              <a:rPr lang="en-GB" altLang="zh-CN" sz="2800" dirty="0"/>
              <a:t>by</a:t>
            </a:r>
            <a:r>
              <a:rPr lang="zh-CN" altLang="en-US" sz="2800" dirty="0"/>
              <a:t> </a:t>
            </a:r>
            <a:endParaRPr lang="en-US" altLang="zh-TW" sz="28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23</a:t>
            </a:fld>
            <a:endParaRPr lang="en-US" altLang="zh-CN"/>
          </a:p>
        </p:txBody>
      </p:sp>
      <p:pic>
        <p:nvPicPr>
          <p:cNvPr id="6" name="圖片 5"/>
          <p:cNvPicPr>
            <a:picLocks noChangeAspect="1"/>
          </p:cNvPicPr>
          <p:nvPr/>
        </p:nvPicPr>
        <p:blipFill>
          <a:blip r:embed="rId2"/>
          <a:stretch>
            <a:fillRect/>
          </a:stretch>
        </p:blipFill>
        <p:spPr>
          <a:xfrm>
            <a:off x="2987824" y="2924944"/>
            <a:ext cx="2736304" cy="726831"/>
          </a:xfrm>
          <a:prstGeom prst="rect">
            <a:avLst/>
          </a:prstGeom>
        </p:spPr>
      </p:pic>
      <p:pic>
        <p:nvPicPr>
          <p:cNvPr id="7" name="圖片 6"/>
          <p:cNvPicPr>
            <a:picLocks noChangeAspect="1"/>
          </p:cNvPicPr>
          <p:nvPr/>
        </p:nvPicPr>
        <p:blipFill>
          <a:blip r:embed="rId3"/>
          <a:stretch>
            <a:fillRect/>
          </a:stretch>
        </p:blipFill>
        <p:spPr>
          <a:xfrm>
            <a:off x="3347864" y="5877272"/>
            <a:ext cx="2024853" cy="635248"/>
          </a:xfrm>
          <a:prstGeom prst="rect">
            <a:avLst/>
          </a:prstGeom>
        </p:spPr>
      </p:pic>
    </p:spTree>
    <p:extLst>
      <p:ext uri="{BB962C8B-B14F-4D97-AF65-F5344CB8AC3E}">
        <p14:creationId xmlns:p14="http://schemas.microsoft.com/office/powerpoint/2010/main" val="1294330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340768"/>
            <a:ext cx="8229600" cy="4530725"/>
          </a:xfrm>
        </p:spPr>
        <p:txBody>
          <a:bodyPr/>
          <a:lstStyle/>
          <a:p>
            <a:r>
              <a:rPr kumimoji="1" lang="en-GB" altLang="zh-TW" dirty="0"/>
              <a:t>I</a:t>
            </a:r>
            <a:r>
              <a:rPr lang="en-GB" altLang="zh-TW" dirty="0"/>
              <a:t>f</a:t>
            </a:r>
            <a:r>
              <a:rPr lang="zh-CN" altLang="en-US" dirty="0"/>
              <a:t> </a:t>
            </a:r>
            <a:r>
              <a:rPr lang="en-GB" altLang="zh-CN" dirty="0"/>
              <a:t>we</a:t>
            </a:r>
            <a:r>
              <a:rPr lang="zh-CN" altLang="en-US" dirty="0"/>
              <a:t> </a:t>
            </a:r>
            <a:r>
              <a:rPr lang="en-GB" altLang="zh-CN" dirty="0"/>
              <a:t>assume</a:t>
            </a:r>
            <a:r>
              <a:rPr lang="zh-CN" altLang="en-US" dirty="0"/>
              <a:t> </a:t>
            </a:r>
            <a:r>
              <a:rPr lang="en-GB" altLang="zh-CN" dirty="0"/>
              <a:t>that</a:t>
            </a:r>
            <a:r>
              <a:rPr lang="zh-CN" altLang="en-US" dirty="0"/>
              <a:t> </a:t>
            </a:r>
            <a:r>
              <a:rPr lang="en-GB" altLang="zh-CN" i="1" dirty="0"/>
              <a:t>C</a:t>
            </a:r>
            <a:r>
              <a:rPr lang="en-US" altLang="zh-CN" i="1" baseline="-25000" dirty="0"/>
              <a:t>0</a:t>
            </a:r>
            <a:r>
              <a:rPr lang="zh-CN" altLang="en-US" i="1" dirty="0"/>
              <a:t> </a:t>
            </a:r>
            <a:r>
              <a:rPr lang="en-GB" altLang="zh-CN" dirty="0"/>
              <a:t>is</a:t>
            </a:r>
            <a:r>
              <a:rPr lang="zh-CN" altLang="en-US" dirty="0"/>
              <a:t> </a:t>
            </a:r>
            <a:r>
              <a:rPr lang="en-GB" altLang="zh-CN" dirty="0"/>
              <a:t>the</a:t>
            </a:r>
            <a:r>
              <a:rPr lang="zh-CN" altLang="en-US" dirty="0"/>
              <a:t> </a:t>
            </a:r>
            <a:r>
              <a:rPr lang="en-GB" altLang="zh-CN" dirty="0"/>
              <a:t>concentration</a:t>
            </a:r>
            <a:r>
              <a:rPr lang="zh-CN" altLang="en-US" dirty="0"/>
              <a:t> </a:t>
            </a:r>
            <a:r>
              <a:rPr lang="en-GB" altLang="zh-CN" dirty="0"/>
              <a:t>at</a:t>
            </a:r>
            <a:r>
              <a:rPr lang="zh-CN" altLang="en-US" dirty="0"/>
              <a:t> </a:t>
            </a:r>
            <a:endParaRPr lang="en-GB" altLang="zh-CN" dirty="0"/>
          </a:p>
          <a:p>
            <a:pPr marL="0" indent="0">
              <a:buNone/>
            </a:pPr>
            <a:r>
              <a:rPr lang="zh-CN" altLang="zh-CN" dirty="0"/>
              <a:t> </a:t>
            </a:r>
            <a:r>
              <a:rPr lang="zh-CN" altLang="en-US" dirty="0"/>
              <a:t>  </a:t>
            </a:r>
            <a:r>
              <a:rPr lang="en-GB" altLang="zh-CN" i="1" dirty="0"/>
              <a:t>t</a:t>
            </a:r>
            <a:r>
              <a:rPr lang="zh-CN" altLang="en-US" i="1" dirty="0"/>
              <a:t> </a:t>
            </a:r>
            <a:r>
              <a:rPr lang="en-US" altLang="zh-CN" i="1" dirty="0"/>
              <a:t>=</a:t>
            </a:r>
            <a:r>
              <a:rPr lang="zh-CN" altLang="en-US" i="1" dirty="0"/>
              <a:t> </a:t>
            </a:r>
            <a:r>
              <a:rPr lang="en-US" altLang="zh-CN" dirty="0"/>
              <a:t>0,</a:t>
            </a:r>
            <a:r>
              <a:rPr lang="zh-CN" altLang="en-US" dirty="0"/>
              <a:t> </a:t>
            </a:r>
            <a:r>
              <a:rPr lang="en-GB" altLang="zh-CN" dirty="0"/>
              <a:t>then</a:t>
            </a:r>
            <a:r>
              <a:rPr lang="zh-CN" altLang="en-US" dirty="0"/>
              <a:t> </a:t>
            </a:r>
            <a:r>
              <a:rPr lang="en-GB" altLang="zh-CN" dirty="0"/>
              <a:t>we</a:t>
            </a:r>
            <a:r>
              <a:rPr lang="zh-CN" altLang="en-US" dirty="0"/>
              <a:t> </a:t>
            </a:r>
            <a:r>
              <a:rPr lang="en-GB" altLang="zh-CN" dirty="0"/>
              <a:t>have</a:t>
            </a:r>
            <a:r>
              <a:rPr lang="zh-CN" altLang="en-US" dirty="0"/>
              <a:t> </a:t>
            </a:r>
            <a:r>
              <a:rPr lang="en-GB" altLang="zh-CN" dirty="0"/>
              <a:t>the</a:t>
            </a:r>
            <a:r>
              <a:rPr lang="zh-CN" altLang="en-US" dirty="0"/>
              <a:t> </a:t>
            </a:r>
            <a:r>
              <a:rPr lang="en-GB" altLang="zh-CN" dirty="0"/>
              <a:t>model</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24</a:t>
            </a:fld>
            <a:endParaRPr lang="en-US" altLang="zh-CN"/>
          </a:p>
        </p:txBody>
      </p:sp>
      <p:pic>
        <p:nvPicPr>
          <p:cNvPr id="6" name="圖片 5"/>
          <p:cNvPicPr>
            <a:picLocks noChangeAspect="1"/>
          </p:cNvPicPr>
          <p:nvPr/>
        </p:nvPicPr>
        <p:blipFill>
          <a:blip r:embed="rId2"/>
          <a:stretch>
            <a:fillRect/>
          </a:stretch>
        </p:blipFill>
        <p:spPr>
          <a:xfrm>
            <a:off x="2771800" y="2924944"/>
            <a:ext cx="3638319" cy="821556"/>
          </a:xfrm>
          <a:prstGeom prst="rect">
            <a:avLst/>
          </a:prstGeom>
        </p:spPr>
      </p:pic>
      <p:pic>
        <p:nvPicPr>
          <p:cNvPr id="7" name="圖片 6"/>
          <p:cNvPicPr>
            <a:picLocks noChangeAspect="1"/>
          </p:cNvPicPr>
          <p:nvPr/>
        </p:nvPicPr>
        <p:blipFill>
          <a:blip r:embed="rId3"/>
          <a:stretch>
            <a:fillRect/>
          </a:stretch>
        </p:blipFill>
        <p:spPr>
          <a:xfrm>
            <a:off x="3491880" y="4005064"/>
            <a:ext cx="2376265" cy="646177"/>
          </a:xfrm>
          <a:prstGeom prst="rect">
            <a:avLst/>
          </a:prstGeom>
        </p:spPr>
      </p:pic>
    </p:spTree>
    <p:extLst>
      <p:ext uri="{BB962C8B-B14F-4D97-AF65-F5344CB8AC3E}">
        <p14:creationId xmlns:p14="http://schemas.microsoft.com/office/powerpoint/2010/main" val="137420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32656"/>
            <a:ext cx="8229600" cy="4530725"/>
          </a:xfrm>
        </p:spPr>
        <p:txBody>
          <a:bodyPr/>
          <a:lstStyle/>
          <a:p>
            <a:r>
              <a:rPr kumimoji="1" lang="en-GB" altLang="zh-TW" dirty="0"/>
              <a:t>F</a:t>
            </a:r>
            <a:r>
              <a:rPr kumimoji="1" lang="en-US" altLang="zh-CN" dirty="0" err="1"/>
              <a:t>urther</a:t>
            </a:r>
            <a:r>
              <a:rPr kumimoji="1" lang="zh-CN" altLang="en-US" dirty="0"/>
              <a:t> </a:t>
            </a:r>
            <a:r>
              <a:rPr lang="en-GB" altLang="zh-CN" dirty="0"/>
              <a:t>assume</a:t>
            </a:r>
            <a:r>
              <a:rPr lang="zh-CN" altLang="en-US" dirty="0"/>
              <a:t> </a:t>
            </a:r>
            <a:r>
              <a:rPr lang="en-US" altLang="zh-TW" dirty="0"/>
              <a:t>that when a drug is taken, it is diffused so rapidly throughout the blood that the graph of the concentration for the absorption period is, for all practical purposes, vertical.</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25</a:t>
            </a:fld>
            <a:endParaRPr lang="en-US" altLang="zh-CN"/>
          </a:p>
        </p:txBody>
      </p:sp>
      <p:pic>
        <p:nvPicPr>
          <p:cNvPr id="7" name="圖片 6"/>
          <p:cNvPicPr>
            <a:picLocks noChangeAspect="1"/>
          </p:cNvPicPr>
          <p:nvPr/>
        </p:nvPicPr>
        <p:blipFill>
          <a:blip r:embed="rId2"/>
          <a:stretch>
            <a:fillRect/>
          </a:stretch>
        </p:blipFill>
        <p:spPr>
          <a:xfrm>
            <a:off x="1475656" y="2780928"/>
            <a:ext cx="5700760" cy="2976364"/>
          </a:xfrm>
          <a:prstGeom prst="rect">
            <a:avLst/>
          </a:prstGeom>
        </p:spPr>
      </p:pic>
    </p:spTree>
    <p:extLst>
      <p:ext uri="{BB962C8B-B14F-4D97-AF65-F5344CB8AC3E}">
        <p14:creationId xmlns:p14="http://schemas.microsoft.com/office/powerpoint/2010/main" val="2464097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26</a:t>
            </a:fld>
            <a:endParaRPr lang="en-US" altLang="zh-CN"/>
          </a:p>
        </p:txBody>
      </p:sp>
      <p:pic>
        <p:nvPicPr>
          <p:cNvPr id="6" name="圖片 5"/>
          <p:cNvPicPr>
            <a:picLocks noChangeAspect="1"/>
          </p:cNvPicPr>
          <p:nvPr/>
        </p:nvPicPr>
        <p:blipFill rotWithShape="1">
          <a:blip r:embed="rId2"/>
          <a:srcRect l="799" t="14445"/>
          <a:stretch/>
        </p:blipFill>
        <p:spPr>
          <a:xfrm>
            <a:off x="745832" y="1612460"/>
            <a:ext cx="7730110" cy="3315015"/>
          </a:xfrm>
          <a:prstGeom prst="rect">
            <a:avLst/>
          </a:prstGeom>
        </p:spPr>
      </p:pic>
      <p:pic>
        <p:nvPicPr>
          <p:cNvPr id="7" name="圖片 6"/>
          <p:cNvPicPr>
            <a:picLocks noChangeAspect="1"/>
          </p:cNvPicPr>
          <p:nvPr/>
        </p:nvPicPr>
        <p:blipFill>
          <a:blip r:embed="rId3"/>
          <a:stretch>
            <a:fillRect/>
          </a:stretch>
        </p:blipFill>
        <p:spPr>
          <a:xfrm>
            <a:off x="395536" y="5013176"/>
            <a:ext cx="5069363" cy="864096"/>
          </a:xfrm>
          <a:prstGeom prst="rect">
            <a:avLst/>
          </a:prstGeom>
        </p:spPr>
      </p:pic>
      <p:pic>
        <p:nvPicPr>
          <p:cNvPr id="8" name="圖片 7"/>
          <p:cNvPicPr>
            <a:picLocks noChangeAspect="1"/>
          </p:cNvPicPr>
          <p:nvPr/>
        </p:nvPicPr>
        <p:blipFill>
          <a:blip r:embed="rId4"/>
          <a:stretch>
            <a:fillRect/>
          </a:stretch>
        </p:blipFill>
        <p:spPr>
          <a:xfrm>
            <a:off x="899592" y="6065912"/>
            <a:ext cx="2654962" cy="792088"/>
          </a:xfrm>
          <a:prstGeom prst="rect">
            <a:avLst/>
          </a:prstGeom>
        </p:spPr>
      </p:pic>
      <p:pic>
        <p:nvPicPr>
          <p:cNvPr id="9" name="圖片 8"/>
          <p:cNvPicPr>
            <a:picLocks noChangeAspect="1"/>
          </p:cNvPicPr>
          <p:nvPr/>
        </p:nvPicPr>
        <p:blipFill>
          <a:blip r:embed="rId5"/>
          <a:stretch>
            <a:fillRect/>
          </a:stretch>
        </p:blipFill>
        <p:spPr>
          <a:xfrm>
            <a:off x="5940152" y="5203870"/>
            <a:ext cx="2832100" cy="1625600"/>
          </a:xfrm>
          <a:prstGeom prst="rect">
            <a:avLst/>
          </a:prstGeom>
        </p:spPr>
      </p:pic>
      <p:sp>
        <p:nvSpPr>
          <p:cNvPr id="10" name="矩形 9"/>
          <p:cNvSpPr/>
          <p:nvPr/>
        </p:nvSpPr>
        <p:spPr bwMode="auto">
          <a:xfrm>
            <a:off x="2627784" y="1772816"/>
            <a:ext cx="720080" cy="360040"/>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 name="向下箭號圖說文字 10"/>
          <p:cNvSpPr/>
          <p:nvPr/>
        </p:nvSpPr>
        <p:spPr bwMode="auto">
          <a:xfrm>
            <a:off x="323528" y="548680"/>
            <a:ext cx="5328592" cy="1224136"/>
          </a:xfrm>
          <a:prstGeom prst="downArrowCallout">
            <a:avLst>
              <a:gd name="adj1" fmla="val 49883"/>
              <a:gd name="adj2" fmla="val 25000"/>
              <a:gd name="adj3" fmla="val 25000"/>
              <a:gd name="adj4" fmla="val 38319"/>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just"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TW" sz="2000" b="0" i="0" u="none" strike="noStrike" cap="none" normalizeH="0" baseline="0" dirty="0">
                <a:ln>
                  <a:noFill/>
                </a:ln>
                <a:solidFill>
                  <a:schemeClr val="tx1"/>
                </a:solidFill>
                <a:effectLst/>
                <a:latin typeface="Arial" charset="0"/>
                <a:ea typeface="宋体" charset="0"/>
                <a:cs typeface="宋体" charset="0"/>
              </a:rPr>
              <a:t>Concentration</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a:ln>
                  <a:noFill/>
                </a:ln>
                <a:solidFill>
                  <a:schemeClr val="tx1"/>
                </a:solidFill>
                <a:effectLst/>
                <a:latin typeface="Arial" charset="0"/>
                <a:ea typeface="宋体" charset="0"/>
                <a:cs typeface="宋体" charset="0"/>
              </a:rPr>
              <a:t>at</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a:ln>
                  <a:noFill/>
                </a:ln>
                <a:solidFill>
                  <a:schemeClr val="tx1"/>
                </a:solidFill>
                <a:effectLst/>
                <a:latin typeface="Arial" charset="0"/>
                <a:ea typeface="宋体" charset="0"/>
                <a:cs typeface="宋体" charset="0"/>
              </a:rPr>
              <a:t>the</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a:ln>
                  <a:noFill/>
                </a:ln>
                <a:solidFill>
                  <a:schemeClr val="tx1"/>
                </a:solidFill>
                <a:effectLst/>
                <a:latin typeface="Arial" charset="0"/>
                <a:ea typeface="宋体" charset="0"/>
                <a:cs typeface="宋体" charset="0"/>
              </a:rPr>
              <a:t>beginning</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a:ln>
                  <a:noFill/>
                </a:ln>
                <a:solidFill>
                  <a:schemeClr val="tx1"/>
                </a:solidFill>
                <a:effectLst/>
                <a:latin typeface="Arial" charset="0"/>
                <a:ea typeface="宋体" charset="0"/>
                <a:cs typeface="宋体" charset="0"/>
              </a:rPr>
              <a:t>of</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err="1">
                <a:ln>
                  <a:noFill/>
                </a:ln>
                <a:solidFill>
                  <a:schemeClr val="tx1"/>
                </a:solidFill>
                <a:effectLst/>
                <a:latin typeface="Arial" charset="0"/>
                <a:ea typeface="宋体" charset="0"/>
                <a:cs typeface="宋体" charset="0"/>
              </a:rPr>
              <a:t>ith</a:t>
            </a:r>
            <a:r>
              <a:rPr kumimoji="0" lang="zh-CN" altLang="en-US" sz="2000" b="0" i="0" u="none" strike="noStrike" cap="none" normalizeH="0" baseline="0" dirty="0">
                <a:ln>
                  <a:noFill/>
                </a:ln>
                <a:solidFill>
                  <a:schemeClr val="tx1"/>
                </a:solidFill>
                <a:effectLst/>
                <a:latin typeface="Arial" charset="0"/>
                <a:ea typeface="宋体" charset="0"/>
                <a:cs typeface="宋体" charset="0"/>
              </a:rPr>
              <a:t> </a:t>
            </a:r>
            <a:r>
              <a:rPr kumimoji="0" lang="en-GB" altLang="zh-CN" sz="2000" b="0" i="0" u="none" strike="noStrike" cap="none" normalizeH="0" baseline="0" dirty="0">
                <a:ln>
                  <a:noFill/>
                </a:ln>
                <a:solidFill>
                  <a:schemeClr val="tx1"/>
                </a:solidFill>
                <a:effectLst/>
                <a:latin typeface="Arial" charset="0"/>
                <a:ea typeface="宋体" charset="0"/>
                <a:cs typeface="宋体" charset="0"/>
              </a:rPr>
              <a:t>interval</a:t>
            </a:r>
            <a:endParaRPr kumimoji="0" lang="zh-TW" altLang="en-US" sz="2000" b="0" i="0" u="none" strike="noStrike" cap="none" normalizeH="0" baseline="0" dirty="0">
              <a:ln>
                <a:noFill/>
              </a:ln>
              <a:solidFill>
                <a:schemeClr val="tx1"/>
              </a:solidFill>
              <a:effectLst/>
              <a:latin typeface="Arial" charset="0"/>
              <a:ea typeface="宋体" charset="0"/>
              <a:cs typeface="宋体" charset="0"/>
            </a:endParaRPr>
          </a:p>
        </p:txBody>
      </p:sp>
      <p:sp>
        <p:nvSpPr>
          <p:cNvPr id="12" name="矩形 11"/>
          <p:cNvSpPr/>
          <p:nvPr/>
        </p:nvSpPr>
        <p:spPr bwMode="auto">
          <a:xfrm>
            <a:off x="6372200" y="1772816"/>
            <a:ext cx="432048" cy="360040"/>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3" name="向下箭號圖說文字 12"/>
          <p:cNvSpPr/>
          <p:nvPr/>
        </p:nvSpPr>
        <p:spPr bwMode="auto">
          <a:xfrm>
            <a:off x="4283968" y="1124744"/>
            <a:ext cx="4572000" cy="648072"/>
          </a:xfrm>
          <a:prstGeom prst="downArrowCallou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lang="en-GB" altLang="zh-TW" sz="2000" dirty="0"/>
              <a:t>Concentration</a:t>
            </a:r>
            <a:r>
              <a:rPr lang="zh-CN" altLang="en-US" sz="2000" dirty="0"/>
              <a:t> </a:t>
            </a:r>
            <a:r>
              <a:rPr lang="en-GB" altLang="zh-CN" sz="2000" dirty="0"/>
              <a:t>at</a:t>
            </a:r>
            <a:r>
              <a:rPr lang="zh-CN" altLang="en-US" sz="2000" dirty="0"/>
              <a:t> </a:t>
            </a:r>
            <a:r>
              <a:rPr lang="en-GB" altLang="zh-CN" sz="2000" dirty="0"/>
              <a:t>the</a:t>
            </a:r>
            <a:r>
              <a:rPr lang="zh-CN" altLang="en-US" sz="2000" dirty="0"/>
              <a:t> </a:t>
            </a:r>
            <a:r>
              <a:rPr lang="en-GB" altLang="zh-CN" sz="2000" dirty="0"/>
              <a:t>end</a:t>
            </a:r>
            <a:r>
              <a:rPr lang="zh-CN" altLang="en-US" sz="2000" dirty="0"/>
              <a:t> </a:t>
            </a:r>
            <a:r>
              <a:rPr lang="en-GB" altLang="zh-CN" sz="2000" dirty="0"/>
              <a:t>of</a:t>
            </a:r>
            <a:r>
              <a:rPr lang="zh-CN" altLang="en-US" sz="2000" dirty="0"/>
              <a:t> </a:t>
            </a:r>
            <a:r>
              <a:rPr lang="en-GB" altLang="zh-CN" sz="2000" dirty="0" err="1"/>
              <a:t>ith</a:t>
            </a:r>
            <a:r>
              <a:rPr lang="zh-CN" altLang="en-US" sz="2000" dirty="0"/>
              <a:t> </a:t>
            </a:r>
            <a:r>
              <a:rPr lang="en-GB" altLang="zh-CN" sz="2000" dirty="0"/>
              <a:t>interval</a:t>
            </a:r>
            <a:endParaRPr kumimoji="0" lang="zh-TW" altLang="en-US" sz="2000" b="0" i="0" u="none" strike="noStrike" cap="none" normalizeH="0" baseline="0" dirty="0">
              <a:ln>
                <a:noFill/>
              </a:ln>
              <a:solidFill>
                <a:schemeClr val="tx1"/>
              </a:solidFill>
              <a:effectLst/>
            </a:endParaRPr>
          </a:p>
        </p:txBody>
      </p:sp>
      <p:pic>
        <p:nvPicPr>
          <p:cNvPr id="14" name="圖片 13"/>
          <p:cNvPicPr>
            <a:picLocks noChangeAspect="1"/>
          </p:cNvPicPr>
          <p:nvPr/>
        </p:nvPicPr>
        <p:blipFill>
          <a:blip r:embed="rId6"/>
          <a:stretch>
            <a:fillRect/>
          </a:stretch>
        </p:blipFill>
        <p:spPr>
          <a:xfrm>
            <a:off x="6203058" y="404664"/>
            <a:ext cx="2914901" cy="512316"/>
          </a:xfrm>
          <a:prstGeom prst="rect">
            <a:avLst/>
          </a:prstGeom>
        </p:spPr>
      </p:pic>
    </p:spTree>
    <p:extLst>
      <p:ext uri="{BB962C8B-B14F-4D97-AF65-F5344CB8AC3E}">
        <p14:creationId xmlns:p14="http://schemas.microsoft.com/office/powerpoint/2010/main" val="17690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404664"/>
            <a:ext cx="8229600" cy="4530725"/>
          </a:xfrm>
        </p:spPr>
        <p:txBody>
          <a:bodyPr/>
          <a:lstStyle/>
          <a:p>
            <a:r>
              <a:rPr lang="en-US" altLang="zh-TW" dirty="0"/>
              <a:t>If</a:t>
            </a:r>
            <a:r>
              <a:rPr lang="zh-CN" altLang="en-US" dirty="0"/>
              <a:t> </a:t>
            </a:r>
            <a:r>
              <a:rPr lang="en-GB" altLang="zh-CN" dirty="0"/>
              <a:t>the</a:t>
            </a:r>
            <a:r>
              <a:rPr lang="zh-CN" altLang="en-US" dirty="0"/>
              <a:t> </a:t>
            </a:r>
            <a:r>
              <a:rPr lang="en-GB" altLang="zh-CN" dirty="0"/>
              <a:t>desired</a:t>
            </a:r>
            <a:r>
              <a:rPr lang="zh-CN" altLang="en-US" dirty="0"/>
              <a:t> </a:t>
            </a:r>
            <a:r>
              <a:rPr lang="en-GB" altLang="zh-CN" dirty="0"/>
              <a:t>concentration</a:t>
            </a:r>
            <a:r>
              <a:rPr lang="zh-CN" altLang="en-US" dirty="0"/>
              <a:t> </a:t>
            </a:r>
            <a:r>
              <a:rPr lang="en-GB" altLang="zh-CN" dirty="0"/>
              <a:t>level</a:t>
            </a:r>
            <a:r>
              <a:rPr lang="zh-CN" altLang="en-US" dirty="0"/>
              <a:t> </a:t>
            </a:r>
            <a:r>
              <a:rPr lang="en-GB" altLang="zh-CN" dirty="0"/>
              <a:t>is</a:t>
            </a:r>
            <a:r>
              <a:rPr lang="zh-CN" altLang="en-US" dirty="0"/>
              <a:t> </a:t>
            </a:r>
            <a:r>
              <a:rPr lang="en-GB" altLang="zh-CN" dirty="0"/>
              <a:t>required</a:t>
            </a:r>
            <a:r>
              <a:rPr lang="zh-CN" altLang="en-US" dirty="0"/>
              <a:t> </a:t>
            </a:r>
            <a:r>
              <a:rPr lang="en-GB" altLang="zh-CN" dirty="0"/>
              <a:t>to</a:t>
            </a:r>
            <a:r>
              <a:rPr lang="zh-CN" altLang="en-US" dirty="0"/>
              <a:t> </a:t>
            </a:r>
            <a:r>
              <a:rPr lang="en-GB" altLang="zh-CN" dirty="0"/>
              <a:t>approach</a:t>
            </a:r>
            <a:r>
              <a:rPr lang="zh-CN" altLang="en-US" dirty="0"/>
              <a:t> </a:t>
            </a:r>
            <a:r>
              <a:rPr lang="en-GB" altLang="zh-CN" i="1" dirty="0"/>
              <a:t>H</a:t>
            </a:r>
            <a:r>
              <a:rPr lang="zh-CN" altLang="en-US" i="1" dirty="0"/>
              <a:t> </a:t>
            </a:r>
            <a:r>
              <a:rPr lang="en-GB" altLang="zh-CN" dirty="0"/>
              <a:t>as</a:t>
            </a:r>
            <a:r>
              <a:rPr lang="zh-CN" altLang="en-US" dirty="0"/>
              <a:t> </a:t>
            </a:r>
            <a:r>
              <a:rPr lang="en-GB" altLang="zh-CN" i="1" dirty="0"/>
              <a:t>n</a:t>
            </a:r>
            <a:r>
              <a:rPr lang="zh-CN" altLang="en-US" dirty="0"/>
              <a:t> </a:t>
            </a:r>
            <a:r>
              <a:rPr lang="en-GB" altLang="zh-CN" dirty="0"/>
              <a:t>becomes</a:t>
            </a:r>
            <a:r>
              <a:rPr lang="zh-CN" altLang="en-US" dirty="0"/>
              <a:t> </a:t>
            </a:r>
            <a:r>
              <a:rPr lang="en-GB" altLang="zh-CN" dirty="0"/>
              <a:t>large</a:t>
            </a:r>
            <a:r>
              <a:rPr lang="zh-CN" altLang="en-US" dirty="0"/>
              <a:t>, </a:t>
            </a:r>
            <a:r>
              <a:rPr lang="en-GB" altLang="zh-CN" dirty="0"/>
              <a:t>we</a:t>
            </a:r>
            <a:r>
              <a:rPr lang="zh-CN" altLang="en-US" dirty="0"/>
              <a:t> </a:t>
            </a:r>
            <a:r>
              <a:rPr lang="en-GB" altLang="zh-CN" dirty="0"/>
              <a:t>need</a:t>
            </a:r>
          </a:p>
          <a:p>
            <a:endParaRPr kumimoji="1" lang="en-GB" altLang="zh-TW" dirty="0"/>
          </a:p>
          <a:p>
            <a:endParaRPr lang="en-GB" altLang="zh-TW" dirty="0"/>
          </a:p>
          <a:p>
            <a:r>
              <a:rPr kumimoji="1" lang="en-GB" altLang="zh-TW" dirty="0"/>
              <a:t>Note that </a:t>
            </a:r>
            <a:r>
              <a:rPr kumimoji="1" lang="en-GB" altLang="zh-TW" i="1" dirty="0"/>
              <a:t>C</a:t>
            </a:r>
            <a:r>
              <a:rPr kumimoji="1" lang="en-GB" altLang="zh-TW" i="1" baseline="-25000" dirty="0"/>
              <a:t>0</a:t>
            </a:r>
            <a:r>
              <a:rPr kumimoji="1" lang="en-GB" altLang="zh-TW" i="1" dirty="0"/>
              <a:t> = H</a:t>
            </a:r>
            <a:r>
              <a:rPr kumimoji="1" lang="zh-CN" altLang="en-US" i="1" dirty="0"/>
              <a:t> </a:t>
            </a:r>
            <a:r>
              <a:rPr kumimoji="1" lang="mr-IN" altLang="zh-CN" i="1" dirty="0"/>
              <a:t>–</a:t>
            </a:r>
            <a:r>
              <a:rPr kumimoji="1" lang="zh-CN" altLang="en-US" i="1" dirty="0"/>
              <a:t> </a:t>
            </a:r>
            <a:r>
              <a:rPr kumimoji="1" lang="en-GB" altLang="zh-TW" i="1" dirty="0"/>
              <a:t>L, </a:t>
            </a:r>
            <a:r>
              <a:rPr lang="en-GB" altLang="zh-TW" dirty="0"/>
              <a:t>therefore we have </a:t>
            </a:r>
          </a:p>
          <a:p>
            <a:pPr marL="0" indent="0">
              <a:buNone/>
            </a:pPr>
            <a:r>
              <a:rPr kumimoji="1" lang="en-GB" altLang="zh-TW" i="1" dirty="0"/>
              <a:t>				R</a:t>
            </a:r>
            <a:r>
              <a:rPr kumimoji="1" lang="zh-CN" altLang="en-US" i="1" dirty="0"/>
              <a:t> </a:t>
            </a:r>
            <a:r>
              <a:rPr kumimoji="1" lang="en-GB" altLang="zh-TW" i="1" dirty="0"/>
              <a:t>=</a:t>
            </a:r>
            <a:r>
              <a:rPr kumimoji="1" lang="zh-CN" altLang="en-US" i="1" dirty="0"/>
              <a:t> </a:t>
            </a:r>
            <a:r>
              <a:rPr kumimoji="1" lang="en-GB" altLang="zh-TW" i="1" dirty="0"/>
              <a:t>L</a:t>
            </a:r>
          </a:p>
          <a:p>
            <a:r>
              <a:rPr kumimoji="1" lang="en-GB" altLang="zh-TW" dirty="0"/>
              <a:t>Thus</a:t>
            </a:r>
            <a:r>
              <a:rPr kumimoji="1" lang="zh-CN" altLang="en-US" dirty="0"/>
              <a:t> </a:t>
            </a:r>
            <a:r>
              <a:rPr kumimoji="1" lang="en-GB" altLang="zh-CN" dirty="0"/>
              <a:t>solve</a:t>
            </a:r>
            <a:r>
              <a:rPr kumimoji="1" lang="zh-CN" altLang="en-US" dirty="0"/>
              <a:t> </a:t>
            </a:r>
            <a:r>
              <a:rPr kumimoji="1" lang="en-GB" altLang="zh-CN" dirty="0"/>
              <a:t>for</a:t>
            </a:r>
            <a:r>
              <a:rPr kumimoji="1" lang="zh-CN" altLang="en-US" dirty="0"/>
              <a:t> </a:t>
            </a:r>
            <a:r>
              <a:rPr kumimoji="1" lang="en-GB" altLang="zh-CN" i="1" dirty="0"/>
              <a:t>T</a:t>
            </a:r>
            <a:r>
              <a:rPr kumimoji="1" lang="zh-CN" altLang="en-US" dirty="0"/>
              <a:t> </a:t>
            </a:r>
            <a:r>
              <a:rPr kumimoji="1" lang="en-GB" altLang="zh-CN" dirty="0"/>
              <a:t>in</a:t>
            </a:r>
            <a:r>
              <a:rPr kumimoji="1" lang="zh-CN" altLang="en-US" dirty="0"/>
              <a:t> </a:t>
            </a:r>
            <a:endParaRPr lang="en-US" altLang="zh-CN" baseline="-25000" dirty="0"/>
          </a:p>
          <a:p>
            <a:endParaRPr kumimoji="1" lang="en-US" altLang="zh-TW" baseline="-25000" dirty="0"/>
          </a:p>
          <a:p>
            <a:endParaRPr lang="en-US" altLang="zh-TW" baseline="-25000" dirty="0"/>
          </a:p>
          <a:p>
            <a:endParaRPr kumimoji="1" lang="en-US" altLang="zh-TW" baseline="-250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27</a:t>
            </a:fld>
            <a:endParaRPr lang="en-US" altLang="zh-CN"/>
          </a:p>
        </p:txBody>
      </p:sp>
      <p:pic>
        <p:nvPicPr>
          <p:cNvPr id="8" name="圖片 7"/>
          <p:cNvPicPr>
            <a:picLocks noChangeAspect="1"/>
          </p:cNvPicPr>
          <p:nvPr/>
        </p:nvPicPr>
        <p:blipFill>
          <a:blip r:embed="rId2"/>
          <a:stretch>
            <a:fillRect/>
          </a:stretch>
        </p:blipFill>
        <p:spPr>
          <a:xfrm>
            <a:off x="971600" y="1700808"/>
            <a:ext cx="7295554" cy="720080"/>
          </a:xfrm>
          <a:prstGeom prst="rect">
            <a:avLst/>
          </a:prstGeom>
        </p:spPr>
      </p:pic>
      <p:pic>
        <p:nvPicPr>
          <p:cNvPr id="10" name="圖片 9"/>
          <p:cNvPicPr>
            <a:picLocks noChangeAspect="1"/>
          </p:cNvPicPr>
          <p:nvPr/>
        </p:nvPicPr>
        <p:blipFill>
          <a:blip r:embed="rId3"/>
          <a:stretch>
            <a:fillRect/>
          </a:stretch>
        </p:blipFill>
        <p:spPr>
          <a:xfrm>
            <a:off x="827584" y="5653251"/>
            <a:ext cx="2088232" cy="1204749"/>
          </a:xfrm>
          <a:prstGeom prst="rect">
            <a:avLst/>
          </a:prstGeom>
        </p:spPr>
      </p:pic>
      <p:pic>
        <p:nvPicPr>
          <p:cNvPr id="12" name="圖片 11"/>
          <p:cNvPicPr>
            <a:picLocks noChangeAspect="1"/>
          </p:cNvPicPr>
          <p:nvPr/>
        </p:nvPicPr>
        <p:blipFill>
          <a:blip r:embed="rId4"/>
          <a:stretch>
            <a:fillRect/>
          </a:stretch>
        </p:blipFill>
        <p:spPr>
          <a:xfrm>
            <a:off x="3491880" y="4365104"/>
            <a:ext cx="2070230" cy="792088"/>
          </a:xfrm>
          <a:prstGeom prst="rect">
            <a:avLst/>
          </a:prstGeom>
        </p:spPr>
      </p:pic>
      <p:pic>
        <p:nvPicPr>
          <p:cNvPr id="13" name="圖片 12"/>
          <p:cNvPicPr>
            <a:picLocks noChangeAspect="1"/>
          </p:cNvPicPr>
          <p:nvPr/>
        </p:nvPicPr>
        <p:blipFill>
          <a:blip r:embed="rId5"/>
          <a:stretch>
            <a:fillRect/>
          </a:stretch>
        </p:blipFill>
        <p:spPr>
          <a:xfrm>
            <a:off x="3419872" y="5805264"/>
            <a:ext cx="1998222" cy="720080"/>
          </a:xfrm>
          <a:prstGeom prst="rect">
            <a:avLst/>
          </a:prstGeom>
        </p:spPr>
      </p:pic>
      <p:pic>
        <p:nvPicPr>
          <p:cNvPr id="14" name="圖片 13"/>
          <p:cNvPicPr>
            <a:picLocks noChangeAspect="1"/>
          </p:cNvPicPr>
          <p:nvPr/>
        </p:nvPicPr>
        <p:blipFill>
          <a:blip r:embed="rId6"/>
          <a:stretch>
            <a:fillRect/>
          </a:stretch>
        </p:blipFill>
        <p:spPr>
          <a:xfrm>
            <a:off x="5940152" y="5517232"/>
            <a:ext cx="2210668" cy="1165625"/>
          </a:xfrm>
          <a:prstGeom prst="rect">
            <a:avLst/>
          </a:prstGeom>
        </p:spPr>
      </p:pic>
    </p:spTree>
    <p:extLst>
      <p:ext uri="{BB962C8B-B14F-4D97-AF65-F5344CB8AC3E}">
        <p14:creationId xmlns:p14="http://schemas.microsoft.com/office/powerpoint/2010/main" val="221518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28</a:t>
            </a:fld>
            <a:endParaRPr lang="en-US" altLang="zh-CN"/>
          </a:p>
        </p:txBody>
      </p:sp>
      <p:sp>
        <p:nvSpPr>
          <p:cNvPr id="17" name="標題 1"/>
          <p:cNvSpPr>
            <a:spLocks noGrp="1"/>
          </p:cNvSpPr>
          <p:nvPr>
            <p:ph type="title"/>
          </p:nvPr>
        </p:nvSpPr>
        <p:spPr>
          <a:xfrm>
            <a:off x="457200" y="277813"/>
            <a:ext cx="8229600" cy="1139825"/>
          </a:xfrm>
        </p:spPr>
        <p:txBody>
          <a:bodyPr/>
          <a:lstStyle/>
          <a:p>
            <a:r>
              <a:rPr lang="en-GB" altLang="zh-TW" dirty="0"/>
              <a:t>Conclusion</a:t>
            </a:r>
            <a:r>
              <a:rPr lang="en-US" altLang="zh-CN" dirty="0"/>
              <a:t>:</a:t>
            </a:r>
            <a:r>
              <a:rPr lang="zh-CN" altLang="en-US" dirty="0"/>
              <a:t> </a:t>
            </a:r>
            <a:r>
              <a:rPr lang="en-GB" altLang="zh-CN" dirty="0"/>
              <a:t>dosage</a:t>
            </a:r>
            <a:r>
              <a:rPr lang="zh-CN" altLang="en-US" dirty="0"/>
              <a:t> </a:t>
            </a:r>
            <a:r>
              <a:rPr lang="en-GB" altLang="zh-CN" dirty="0"/>
              <a:t>schedule</a:t>
            </a:r>
            <a:endParaRPr kumimoji="1" lang="zh-TW" altLang="en-US" dirty="0"/>
          </a:p>
        </p:txBody>
      </p:sp>
      <p:pic>
        <p:nvPicPr>
          <p:cNvPr id="18" name="圖片 17"/>
          <p:cNvPicPr>
            <a:picLocks noChangeAspect="1"/>
          </p:cNvPicPr>
          <p:nvPr/>
        </p:nvPicPr>
        <p:blipFill>
          <a:blip r:embed="rId2"/>
          <a:stretch>
            <a:fillRect/>
          </a:stretch>
        </p:blipFill>
        <p:spPr>
          <a:xfrm>
            <a:off x="107504" y="1853319"/>
            <a:ext cx="8856984" cy="3117783"/>
          </a:xfrm>
          <a:prstGeom prst="rect">
            <a:avLst/>
          </a:prstGeom>
        </p:spPr>
      </p:pic>
    </p:spTree>
    <p:extLst>
      <p:ext uri="{BB962C8B-B14F-4D97-AF65-F5344CB8AC3E}">
        <p14:creationId xmlns:p14="http://schemas.microsoft.com/office/powerpoint/2010/main" val="15059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Graphical solutions of differential equations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29</a:t>
            </a:fld>
            <a:endParaRPr lang="en-US" altLang="zh-CN" dirty="0"/>
          </a:p>
        </p:txBody>
      </p:sp>
      <p:pic>
        <p:nvPicPr>
          <p:cNvPr id="8" name="圖片 7"/>
          <p:cNvPicPr>
            <a:picLocks noChangeAspect="1"/>
          </p:cNvPicPr>
          <p:nvPr/>
        </p:nvPicPr>
        <p:blipFill>
          <a:blip r:embed="rId2"/>
          <a:stretch>
            <a:fillRect/>
          </a:stretch>
        </p:blipFill>
        <p:spPr>
          <a:xfrm>
            <a:off x="0" y="1916832"/>
            <a:ext cx="5861302" cy="3095648"/>
          </a:xfrm>
          <a:prstGeom prst="rect">
            <a:avLst/>
          </a:prstGeom>
        </p:spPr>
      </p:pic>
      <p:pic>
        <p:nvPicPr>
          <p:cNvPr id="9" name="圖片 8"/>
          <p:cNvPicPr>
            <a:picLocks noChangeAspect="1"/>
          </p:cNvPicPr>
          <p:nvPr/>
        </p:nvPicPr>
        <p:blipFill>
          <a:blip r:embed="rId3"/>
          <a:stretch>
            <a:fillRect/>
          </a:stretch>
        </p:blipFill>
        <p:spPr>
          <a:xfrm>
            <a:off x="5868144" y="1194811"/>
            <a:ext cx="3096344" cy="4692681"/>
          </a:xfrm>
          <a:prstGeom prst="rect">
            <a:avLst/>
          </a:prstGeom>
        </p:spPr>
      </p:pic>
      <p:sp>
        <p:nvSpPr>
          <p:cNvPr id="10" name="文字方塊 9"/>
          <p:cNvSpPr txBox="1"/>
          <p:nvPr/>
        </p:nvSpPr>
        <p:spPr>
          <a:xfrm>
            <a:off x="251520" y="5373216"/>
            <a:ext cx="5184576" cy="1200328"/>
          </a:xfrm>
          <a:prstGeom prst="rect">
            <a:avLst/>
          </a:prstGeom>
          <a:noFill/>
        </p:spPr>
        <p:txBody>
          <a:bodyPr wrap="square" rtlCol="0">
            <a:spAutoFit/>
          </a:bodyPr>
          <a:lstStyle/>
          <a:p>
            <a:r>
              <a:rPr kumimoji="1" lang="en-GB" altLang="zh-TW" sz="2400" dirty="0"/>
              <a:t>Graphical</a:t>
            </a:r>
            <a:r>
              <a:rPr kumimoji="1" lang="zh-CN" altLang="en-US" sz="2400" dirty="0"/>
              <a:t> </a:t>
            </a:r>
            <a:r>
              <a:rPr kumimoji="1" lang="en-GB" altLang="zh-CN" sz="2400" dirty="0"/>
              <a:t>solutions</a:t>
            </a:r>
            <a:r>
              <a:rPr kumimoji="1" lang="zh-CN" altLang="en-US" sz="2400" dirty="0"/>
              <a:t> </a:t>
            </a:r>
            <a:r>
              <a:rPr kumimoji="1" lang="en-GB" altLang="zh-CN" sz="2400" dirty="0"/>
              <a:t>give</a:t>
            </a:r>
            <a:r>
              <a:rPr kumimoji="1" lang="zh-CN" altLang="en-US" sz="2400" dirty="0"/>
              <a:t> </a:t>
            </a:r>
            <a:r>
              <a:rPr kumimoji="1" lang="en-GB" altLang="zh-CN" sz="2400" dirty="0"/>
              <a:t>an</a:t>
            </a:r>
            <a:r>
              <a:rPr kumimoji="1" lang="zh-CN" altLang="en-US" sz="2400" dirty="0"/>
              <a:t> </a:t>
            </a:r>
            <a:r>
              <a:rPr kumimoji="1" lang="en-GB" altLang="zh-CN" sz="2400" dirty="0"/>
              <a:t>intuitive</a:t>
            </a:r>
            <a:r>
              <a:rPr kumimoji="1" lang="zh-CN" altLang="en-US" sz="2400" dirty="0"/>
              <a:t> </a:t>
            </a:r>
            <a:r>
              <a:rPr kumimoji="1" lang="en-GB" altLang="zh-CN" sz="2400" dirty="0"/>
              <a:t>understanding</a:t>
            </a:r>
            <a:r>
              <a:rPr kumimoji="1" lang="zh-CN" altLang="en-US" sz="2400" dirty="0"/>
              <a:t> </a:t>
            </a:r>
            <a:r>
              <a:rPr kumimoji="1" lang="en-GB" altLang="zh-CN" sz="2400" dirty="0"/>
              <a:t>on</a:t>
            </a:r>
            <a:r>
              <a:rPr kumimoji="1" lang="zh-CN" altLang="en-US" sz="2400" dirty="0"/>
              <a:t> </a:t>
            </a:r>
            <a:r>
              <a:rPr kumimoji="1" lang="en-GB" altLang="zh-CN" sz="2400" dirty="0"/>
              <a:t>system</a:t>
            </a:r>
            <a:r>
              <a:rPr kumimoji="1" lang="zh-CN" altLang="en-US" sz="2400" dirty="0"/>
              <a:t> </a:t>
            </a:r>
            <a:r>
              <a:rPr kumimoji="1" lang="en-GB" altLang="zh-CN" sz="2400" dirty="0"/>
              <a:t>behaviour</a:t>
            </a:r>
            <a:r>
              <a:rPr kumimoji="1" lang="en-US" altLang="zh-CN" sz="2400" dirty="0"/>
              <a:t> with different initial values.</a:t>
            </a:r>
            <a:r>
              <a:rPr kumimoji="1" lang="zh-CN" altLang="en-US" sz="2400" dirty="0"/>
              <a:t> </a:t>
            </a:r>
            <a:endParaRPr kumimoji="1" lang="zh-TW" altLang="en-US" sz="2400" dirty="0"/>
          </a:p>
        </p:txBody>
      </p:sp>
    </p:spTree>
    <p:extLst>
      <p:ext uri="{BB962C8B-B14F-4D97-AF65-F5344CB8AC3E}">
        <p14:creationId xmlns:p14="http://schemas.microsoft.com/office/powerpoint/2010/main" val="427269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Equations </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3</a:t>
            </a:fld>
            <a:endParaRPr lang="en-US" altLang="zh-CN"/>
          </a:p>
        </p:txBody>
      </p:sp>
      <mc:AlternateContent xmlns:mc="http://schemas.openxmlformats.org/markup-compatibility/2006" xmlns:a14="http://schemas.microsoft.com/office/drawing/2010/main">
        <mc:Choice Requires="a14">
          <p:sp>
            <p:nvSpPr>
              <p:cNvPr id="6" name="TextBox 5"/>
              <p:cNvSpPr txBox="1"/>
              <p:nvPr/>
            </p:nvSpPr>
            <p:spPr>
              <a:xfrm>
                <a:off x="1194128" y="2348880"/>
                <a:ext cx="25271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+2</m:t>
                      </m:r>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=3</m:t>
                      </m:r>
                      <m:r>
                        <a:rPr lang="en-US" sz="2800" b="0" i="1" smtClean="0">
                          <a:latin typeface="Cambria Math"/>
                        </a:rPr>
                        <m:t>𝑦</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194128" y="2348880"/>
                <a:ext cx="2527167"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79478" y="3068960"/>
                <a:ext cx="395646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)+2</m:t>
                      </m:r>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)=3</m:t>
                      </m:r>
                      <m:r>
                        <a:rPr lang="en-US" sz="2800" b="0" i="1" smtClean="0">
                          <a:latin typeface="Cambria Math"/>
                        </a:rPr>
                        <m:t>𝑓</m:t>
                      </m:r>
                      <m:r>
                        <a:rPr lang="en-US" sz="2800" b="0" i="1" smtClean="0">
                          <a:latin typeface="Cambria Math"/>
                        </a:rPr>
                        <m:t>(</m:t>
                      </m:r>
                      <m:r>
                        <a:rPr lang="en-US" sz="2800" b="0" i="1" smtClean="0">
                          <a:latin typeface="Cambria Math"/>
                        </a:rPr>
                        <m:t>𝑥</m:t>
                      </m:r>
                      <m:r>
                        <a:rPr lang="en-US" sz="2800" b="0" i="1" smtClean="0">
                          <a:latin typeface="Cambria Math"/>
                        </a:rPr>
                        <m:t>)</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79478" y="3068960"/>
                <a:ext cx="3956468"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30334" y="3501008"/>
                <a:ext cx="2854756" cy="956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a:rPr>
                                <m:t>𝑑</m:t>
                              </m:r>
                            </m:e>
                            <m:sup>
                              <m:r>
                                <a:rPr lang="en-US" sz="2800" b="0" i="1" smtClean="0">
                                  <a:latin typeface="Cambria Math"/>
                                </a:rPr>
                                <m:t>2</m:t>
                              </m:r>
                            </m:sup>
                          </m:sSup>
                          <m:r>
                            <a:rPr lang="en-US" sz="2800" b="0" i="1" smtClean="0">
                              <a:latin typeface="Cambria Math"/>
                            </a:rPr>
                            <m:t>𝑦</m:t>
                          </m:r>
                        </m:num>
                        <m:den>
                          <m:r>
                            <a:rPr lang="en-US" sz="2800" b="0" i="1" smtClean="0">
                              <a:latin typeface="Cambria Math"/>
                            </a:rPr>
                            <m:t>𝑑</m:t>
                          </m:r>
                          <m:sSup>
                            <m:sSupPr>
                              <m:ctrlPr>
                                <a:rPr lang="en-US" sz="2800" b="0" i="1" smtClean="0">
                                  <a:latin typeface="Cambria Math" panose="02040503050406030204" pitchFamily="18" charset="0"/>
                                </a:rPr>
                              </m:ctrlPr>
                            </m:sSupPr>
                            <m:e>
                              <m:r>
                                <a:rPr lang="en-US" sz="2800" b="0" i="1" smtClean="0">
                                  <a:latin typeface="Cambria Math"/>
                                </a:rPr>
                                <m:t>𝑥</m:t>
                              </m:r>
                            </m:e>
                            <m:sup>
                              <m:r>
                                <a:rPr lang="en-US" sz="2800" b="0" i="1" smtClean="0">
                                  <a:latin typeface="Cambria Math"/>
                                </a:rPr>
                                <m:t>2</m:t>
                              </m:r>
                            </m:sup>
                          </m:sSup>
                        </m:den>
                      </m:f>
                      <m:r>
                        <a:rPr lang="en-US" sz="2800" b="0" i="1" smtClean="0">
                          <a:latin typeface="Cambria Math"/>
                        </a:rPr>
                        <m:t>+2</m:t>
                      </m:r>
                      <m:f>
                        <m:fPr>
                          <m:ctrlPr>
                            <a:rPr lang="en-US" sz="2800" b="0" i="1" smtClean="0">
                              <a:latin typeface="Cambria Math" panose="02040503050406030204" pitchFamily="18" charset="0"/>
                            </a:rPr>
                          </m:ctrlPr>
                        </m:fPr>
                        <m:num>
                          <m:r>
                            <a:rPr lang="en-US" sz="2800" b="0" i="1" smtClean="0">
                              <a:latin typeface="Cambria Math"/>
                            </a:rPr>
                            <m:t>𝑑𝑦</m:t>
                          </m:r>
                        </m:num>
                        <m:den>
                          <m:r>
                            <a:rPr lang="en-US" sz="2800" b="0" i="1" smtClean="0">
                              <a:latin typeface="Cambria Math"/>
                            </a:rPr>
                            <m:t>𝑑𝑥</m:t>
                          </m:r>
                        </m:den>
                      </m:f>
                      <m:r>
                        <a:rPr lang="en-US" sz="2800" b="0" i="1" smtClean="0">
                          <a:latin typeface="Cambria Math"/>
                        </a:rPr>
                        <m:t>=3</m:t>
                      </m:r>
                      <m:r>
                        <a:rPr lang="en-US" sz="2800" b="0" i="1" smtClean="0">
                          <a:latin typeface="Cambria Math"/>
                        </a:rPr>
                        <m:t>𝑦</m:t>
                      </m:r>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030334" y="3501008"/>
                <a:ext cx="2854756" cy="956929"/>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704443" y="4600292"/>
            <a:ext cx="3363421" cy="523220"/>
          </a:xfrm>
          <a:prstGeom prst="rect">
            <a:avLst/>
          </a:prstGeom>
          <a:noFill/>
        </p:spPr>
        <p:txBody>
          <a:bodyPr wrap="none" rtlCol="0">
            <a:spAutoFit/>
          </a:bodyPr>
          <a:lstStyle/>
          <a:p>
            <a:r>
              <a:rPr lang="en-US" sz="2800" dirty="0"/>
              <a:t>Solution: function(s)</a:t>
            </a:r>
          </a:p>
        </p:txBody>
      </p:sp>
      <p:sp>
        <p:nvSpPr>
          <p:cNvPr id="10" name="TextBox 9"/>
          <p:cNvSpPr txBox="1"/>
          <p:nvPr/>
        </p:nvSpPr>
        <p:spPr>
          <a:xfrm>
            <a:off x="678249" y="1614669"/>
            <a:ext cx="3558923" cy="523220"/>
          </a:xfrm>
          <a:prstGeom prst="rect">
            <a:avLst/>
          </a:prstGeom>
          <a:noFill/>
        </p:spPr>
        <p:txBody>
          <a:bodyPr wrap="none" rtlCol="0">
            <a:spAutoFit/>
          </a:bodyPr>
          <a:lstStyle/>
          <a:p>
            <a:r>
              <a:rPr lang="en-US" sz="2800" dirty="0"/>
              <a:t>Differential equations</a:t>
            </a:r>
          </a:p>
        </p:txBody>
      </p:sp>
      <p:sp>
        <p:nvSpPr>
          <p:cNvPr id="11" name="TextBox 10"/>
          <p:cNvSpPr txBox="1"/>
          <p:nvPr/>
        </p:nvSpPr>
        <p:spPr>
          <a:xfrm>
            <a:off x="5076055" y="1623397"/>
            <a:ext cx="3345788" cy="523220"/>
          </a:xfrm>
          <a:prstGeom prst="rect">
            <a:avLst/>
          </a:prstGeom>
          <a:noFill/>
        </p:spPr>
        <p:txBody>
          <a:bodyPr wrap="none" rtlCol="0">
            <a:spAutoFit/>
          </a:bodyPr>
          <a:lstStyle/>
          <a:p>
            <a:r>
              <a:rPr lang="en-US" sz="2800" dirty="0"/>
              <a:t>Algebraic equations</a:t>
            </a:r>
          </a:p>
        </p:txBody>
      </p:sp>
      <mc:AlternateContent xmlns:mc="http://schemas.openxmlformats.org/markup-compatibility/2006" xmlns:a14="http://schemas.microsoft.com/office/drawing/2010/main">
        <mc:Choice Requires="a14">
          <p:sp>
            <p:nvSpPr>
              <p:cNvPr id="12" name="TextBox 11"/>
              <p:cNvSpPr txBox="1"/>
              <p:nvPr/>
            </p:nvSpPr>
            <p:spPr>
              <a:xfrm>
                <a:off x="5364088" y="2534005"/>
                <a:ext cx="27813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a:rPr>
                            <m:t>𝑥</m:t>
                          </m:r>
                        </m:e>
                        <m:sup>
                          <m:r>
                            <a:rPr lang="en-US" sz="2800" b="0" i="1" smtClean="0">
                              <a:latin typeface="Cambria Math"/>
                            </a:rPr>
                            <m:t>2</m:t>
                          </m:r>
                        </m:sup>
                      </m:sSup>
                      <m:r>
                        <a:rPr lang="en-US" sz="2800" b="0" i="1" smtClean="0">
                          <a:latin typeface="Cambria Math"/>
                        </a:rPr>
                        <m:t>+3</m:t>
                      </m:r>
                      <m:r>
                        <a:rPr lang="en-US" sz="2800" b="0" i="1" smtClean="0">
                          <a:latin typeface="Cambria Math"/>
                        </a:rPr>
                        <m:t>𝑥</m:t>
                      </m:r>
                      <m:r>
                        <a:rPr lang="en-US" sz="2800" b="0" i="1" smtClean="0">
                          <a:latin typeface="Cambria Math"/>
                        </a:rPr>
                        <m:t>+2=0</m:t>
                      </m:r>
                    </m:oMath>
                  </m:oMathPara>
                </a14:m>
                <a:endParaRPr lang="en-US" sz="2800" b="0" dirty="0"/>
              </a:p>
            </p:txBody>
          </p:sp>
        </mc:Choice>
        <mc:Fallback xmlns="">
          <p:sp>
            <p:nvSpPr>
              <p:cNvPr id="12" name="TextBox 11"/>
              <p:cNvSpPr txBox="1">
                <a:spLocks noRot="1" noChangeAspect="1" noMove="1" noResize="1" noEditPoints="1" noAdjustHandles="1" noChangeArrowheads="1" noChangeShapeType="1" noTextEdit="1"/>
              </p:cNvSpPr>
              <p:nvPr/>
            </p:nvSpPr>
            <p:spPr>
              <a:xfrm>
                <a:off x="5364088" y="2534005"/>
                <a:ext cx="2781339"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76055" y="3330570"/>
                <a:ext cx="14194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𝑥</m:t>
                      </m:r>
                      <m:r>
                        <a:rPr lang="en-US" sz="2800" b="0" i="1" smtClean="0">
                          <a:latin typeface="Cambria Math"/>
                        </a:rPr>
                        <m:t>=−1</m:t>
                      </m:r>
                    </m:oMath>
                  </m:oMathPara>
                </a14:m>
                <a:endParaRPr lang="en-US" sz="28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5076055" y="3330570"/>
                <a:ext cx="1419428"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020181" y="3330570"/>
                <a:ext cx="14194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𝑥</m:t>
                      </m:r>
                      <m:r>
                        <a:rPr lang="en-US" sz="2800" b="0" i="1" smtClean="0">
                          <a:latin typeface="Cambria Math"/>
                        </a:rPr>
                        <m:t>=−2</m:t>
                      </m:r>
                    </m:oMath>
                  </m:oMathPara>
                </a14:m>
                <a:endParaRPr lang="en-US" sz="2800" b="0" dirty="0"/>
              </a:p>
            </p:txBody>
          </p:sp>
        </mc:Choice>
        <mc:Fallback xmlns="">
          <p:sp>
            <p:nvSpPr>
              <p:cNvPr id="14" name="TextBox 13"/>
              <p:cNvSpPr txBox="1">
                <a:spLocks noRot="1" noChangeAspect="1" noMove="1" noResize="1" noEditPoints="1" noAdjustHandles="1" noChangeArrowheads="1" noChangeShapeType="1" noTextEdit="1"/>
              </p:cNvSpPr>
              <p:nvPr/>
            </p:nvSpPr>
            <p:spPr>
              <a:xfrm>
                <a:off x="7020181" y="3330570"/>
                <a:ext cx="1419428" cy="523220"/>
              </a:xfrm>
              <a:prstGeom prst="rect">
                <a:avLst/>
              </a:prstGeom>
              <a:blipFill rotWithShape="1">
                <a:blip r:embed="rId7"/>
                <a:stretch>
                  <a:fillRect/>
                </a:stretch>
              </a:blipFill>
            </p:spPr>
            <p:txBody>
              <a:bodyPr/>
              <a:lstStyle/>
              <a:p>
                <a:r>
                  <a:rPr lang="en-US">
                    <a:noFill/>
                  </a:rPr>
                  <a:t> </a:t>
                </a:r>
              </a:p>
            </p:txBody>
          </p:sp>
        </mc:Fallback>
      </mc:AlternateContent>
      <p:sp>
        <p:nvSpPr>
          <p:cNvPr id="3" name="TextBox 2"/>
          <p:cNvSpPr txBox="1"/>
          <p:nvPr/>
        </p:nvSpPr>
        <p:spPr>
          <a:xfrm>
            <a:off x="6525367" y="3392125"/>
            <a:ext cx="458780" cy="461665"/>
          </a:xfrm>
          <a:prstGeom prst="rect">
            <a:avLst/>
          </a:prstGeom>
          <a:noFill/>
        </p:spPr>
        <p:txBody>
          <a:bodyPr wrap="none" rtlCol="0">
            <a:spAutoFit/>
          </a:bodyPr>
          <a:lstStyle/>
          <a:p>
            <a:r>
              <a:rPr lang="en-US" sz="2400" dirty="0"/>
              <a:t>or</a:t>
            </a:r>
          </a:p>
        </p:txBody>
      </p:sp>
      <p:sp>
        <p:nvSpPr>
          <p:cNvPr id="15" name="TextBox 14"/>
          <p:cNvSpPr txBox="1"/>
          <p:nvPr/>
        </p:nvSpPr>
        <p:spPr>
          <a:xfrm>
            <a:off x="5457570" y="4600292"/>
            <a:ext cx="2964273" cy="523220"/>
          </a:xfrm>
          <a:prstGeom prst="rect">
            <a:avLst/>
          </a:prstGeom>
          <a:noFill/>
        </p:spPr>
        <p:txBody>
          <a:bodyPr wrap="none" rtlCol="0">
            <a:spAutoFit/>
          </a:bodyPr>
          <a:lstStyle/>
          <a:p>
            <a:r>
              <a:rPr lang="en-US" sz="2800" dirty="0"/>
              <a:t>Solution: value(s)</a:t>
            </a:r>
          </a:p>
        </p:txBody>
      </p:sp>
    </p:spTree>
    <p:extLst>
      <p:ext uri="{BB962C8B-B14F-4D97-AF65-F5344CB8AC3E}">
        <p14:creationId xmlns:p14="http://schemas.microsoft.com/office/powerpoint/2010/main" val="192741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Autonomous function</a:t>
            </a:r>
            <a:endParaRPr kumimoji="1" lang="zh-TW" altLang="en-US" dirty="0"/>
          </a:p>
        </p:txBody>
      </p:sp>
      <p:sp>
        <p:nvSpPr>
          <p:cNvPr id="3" name="內容版面配置區 2"/>
          <p:cNvSpPr>
            <a:spLocks noGrp="1"/>
          </p:cNvSpPr>
          <p:nvPr>
            <p:ph idx="1"/>
          </p:nvPr>
        </p:nvSpPr>
        <p:spPr>
          <a:xfrm>
            <a:off x="467544" y="980728"/>
            <a:ext cx="8229600" cy="4530725"/>
          </a:xfrm>
        </p:spPr>
        <p:txBody>
          <a:bodyPr/>
          <a:lstStyle/>
          <a:p>
            <a:r>
              <a:rPr kumimoji="1" lang="en-GB" altLang="zh-TW" dirty="0"/>
              <a:t>A</a:t>
            </a:r>
            <a:r>
              <a:rPr kumimoji="1" lang="zh-CN" altLang="en-US" dirty="0"/>
              <a:t> </a:t>
            </a:r>
            <a:r>
              <a:rPr kumimoji="1" lang="en-GB" altLang="zh-CN" dirty="0"/>
              <a:t>differential</a:t>
            </a:r>
            <a:r>
              <a:rPr kumimoji="1" lang="zh-CN" altLang="en-US" dirty="0"/>
              <a:t> </a:t>
            </a:r>
            <a:r>
              <a:rPr kumimoji="1" lang="en-GB" altLang="zh-CN" dirty="0"/>
              <a:t>equation</a:t>
            </a:r>
            <a:r>
              <a:rPr kumimoji="1" lang="zh-CN" altLang="en-US" dirty="0"/>
              <a:t> </a:t>
            </a:r>
            <a:r>
              <a:rPr kumimoji="1" lang="en-GB" altLang="zh-CN" dirty="0"/>
              <a:t>for</a:t>
            </a:r>
            <a:r>
              <a:rPr kumimoji="1" lang="zh-CN" altLang="en-US" dirty="0"/>
              <a:t> </a:t>
            </a:r>
            <a:r>
              <a:rPr kumimoji="1" lang="en-GB" altLang="zh-CN" dirty="0"/>
              <a:t>which</a:t>
            </a:r>
            <a:r>
              <a:rPr kumimoji="1" lang="zh-CN" altLang="en-US" dirty="0"/>
              <a:t> </a:t>
            </a:r>
            <a:r>
              <a:rPr kumimoji="1" lang="en-GB" altLang="zh-CN" i="1" dirty="0" err="1"/>
              <a:t>dy</a:t>
            </a:r>
            <a:r>
              <a:rPr kumimoji="1" lang="en-US" altLang="zh-CN" i="1" dirty="0"/>
              <a:t>/dx</a:t>
            </a:r>
            <a:r>
              <a:rPr kumimoji="1" lang="zh-CN" altLang="en-US" i="1" dirty="0"/>
              <a:t> </a:t>
            </a:r>
            <a:r>
              <a:rPr kumimoji="1" lang="en-GB" altLang="zh-CN" dirty="0"/>
              <a:t>is</a:t>
            </a:r>
            <a:r>
              <a:rPr kumimoji="1" lang="zh-CN" altLang="en-US" dirty="0"/>
              <a:t> </a:t>
            </a:r>
            <a:r>
              <a:rPr kumimoji="1" lang="en-GB" altLang="zh-CN" dirty="0"/>
              <a:t>a</a:t>
            </a:r>
            <a:r>
              <a:rPr kumimoji="1" lang="zh-CN" altLang="en-US" dirty="0"/>
              <a:t> </a:t>
            </a:r>
            <a:r>
              <a:rPr kumimoji="1" lang="en-GB" altLang="zh-CN" dirty="0"/>
              <a:t>function</a:t>
            </a:r>
            <a:r>
              <a:rPr kumimoji="1" lang="zh-CN" altLang="en-US" dirty="0"/>
              <a:t> </a:t>
            </a:r>
            <a:r>
              <a:rPr kumimoji="1" lang="en-GB" altLang="zh-CN" dirty="0"/>
              <a:t>of</a:t>
            </a:r>
            <a:r>
              <a:rPr kumimoji="1" lang="zh-CN" altLang="en-US" dirty="0"/>
              <a:t> </a:t>
            </a:r>
            <a:r>
              <a:rPr kumimoji="1" lang="en-GB" altLang="zh-CN" i="1" dirty="0"/>
              <a:t>y</a:t>
            </a:r>
            <a:r>
              <a:rPr kumimoji="1" lang="zh-CN" altLang="en-US" dirty="0"/>
              <a:t> </a:t>
            </a:r>
            <a:r>
              <a:rPr kumimoji="1" lang="en-GB" altLang="zh-CN" dirty="0"/>
              <a:t>only</a:t>
            </a:r>
            <a:r>
              <a:rPr kumimoji="1" lang="zh-CN" altLang="en-US" dirty="0"/>
              <a:t> </a:t>
            </a:r>
            <a:r>
              <a:rPr kumimoji="1" lang="en-GB" altLang="zh-CN" dirty="0"/>
              <a:t>is</a:t>
            </a:r>
            <a:r>
              <a:rPr kumimoji="1" lang="zh-CN" altLang="en-US" dirty="0"/>
              <a:t> </a:t>
            </a:r>
            <a:r>
              <a:rPr kumimoji="1" lang="en-GB" altLang="zh-CN" dirty="0"/>
              <a:t>called</a:t>
            </a:r>
            <a:r>
              <a:rPr kumimoji="1" lang="zh-CN" altLang="en-US" dirty="0"/>
              <a:t> </a:t>
            </a:r>
            <a:r>
              <a:rPr kumimoji="1" lang="en-GB" altLang="zh-CN" dirty="0"/>
              <a:t>an</a:t>
            </a:r>
            <a:r>
              <a:rPr kumimoji="1" lang="zh-CN" altLang="en-US" dirty="0"/>
              <a:t> </a:t>
            </a:r>
            <a:r>
              <a:rPr kumimoji="1" lang="en-GB" altLang="zh-CN" dirty="0">
                <a:solidFill>
                  <a:srgbClr val="FF0000"/>
                </a:solidFill>
              </a:rPr>
              <a:t>autonomous</a:t>
            </a:r>
            <a:r>
              <a:rPr kumimoji="1" lang="zh-CN" altLang="en-US" dirty="0">
                <a:solidFill>
                  <a:srgbClr val="FF0000"/>
                </a:solidFill>
              </a:rPr>
              <a:t> </a:t>
            </a:r>
            <a:r>
              <a:rPr kumimoji="1" lang="en-GB" altLang="zh-CN" dirty="0">
                <a:solidFill>
                  <a:srgbClr val="FF0000"/>
                </a:solidFill>
              </a:rPr>
              <a:t>differential</a:t>
            </a:r>
            <a:r>
              <a:rPr kumimoji="1" lang="zh-CN" altLang="en-US" dirty="0">
                <a:solidFill>
                  <a:srgbClr val="FF0000"/>
                </a:solidFill>
              </a:rPr>
              <a:t> </a:t>
            </a:r>
            <a:r>
              <a:rPr kumimoji="1" lang="en-GB" altLang="zh-CN" dirty="0">
                <a:solidFill>
                  <a:srgbClr val="FF0000"/>
                </a:solidFill>
              </a:rPr>
              <a:t>equation</a:t>
            </a:r>
            <a:r>
              <a:rPr kumimoji="1" lang="en-US" altLang="zh-CN" dirty="0">
                <a:solidFill>
                  <a:srgbClr val="FF0000"/>
                </a:solidFill>
              </a:rPr>
              <a:t>.</a:t>
            </a:r>
          </a:p>
          <a:p>
            <a:r>
              <a:rPr lang="en-US" altLang="zh-TW" dirty="0">
                <a:solidFill>
                  <a:srgbClr val="000000"/>
                </a:solidFill>
              </a:rPr>
              <a:t>Example</a:t>
            </a:r>
            <a:r>
              <a:rPr lang="en-US" altLang="zh-CN" dirty="0">
                <a:solidFill>
                  <a:srgbClr val="000000"/>
                </a:solidFill>
              </a:rPr>
              <a:t>:</a:t>
            </a:r>
            <a:r>
              <a:rPr lang="zh-CN" altLang="en-US" dirty="0">
                <a:solidFill>
                  <a:srgbClr val="000000"/>
                </a:solidFill>
              </a:rPr>
              <a:t> </a:t>
            </a:r>
            <a:endParaRPr lang="en-GB" altLang="zh-CN" dirty="0">
              <a:solidFill>
                <a:srgbClr val="000000"/>
              </a:solidFill>
            </a:endParaRPr>
          </a:p>
          <a:p>
            <a:endParaRPr kumimoji="1" lang="en-GB" altLang="zh-TW" dirty="0">
              <a:solidFill>
                <a:srgbClr val="000000"/>
              </a:solidFill>
            </a:endParaRPr>
          </a:p>
          <a:p>
            <a:endParaRPr lang="en-GB" altLang="zh-TW" dirty="0">
              <a:solidFill>
                <a:srgbClr val="000000"/>
              </a:solidFill>
            </a:endParaRPr>
          </a:p>
          <a:p>
            <a:r>
              <a:rPr lang="en-GB" altLang="zh-CN" dirty="0">
                <a:solidFill>
                  <a:srgbClr val="000000"/>
                </a:solidFill>
              </a:rPr>
              <a:t>C</a:t>
            </a:r>
            <a:r>
              <a:rPr kumimoji="1" lang="en-GB" altLang="zh-CN" dirty="0">
                <a:solidFill>
                  <a:srgbClr val="000000"/>
                </a:solidFill>
              </a:rPr>
              <a:t>hanges</a:t>
            </a:r>
            <a:r>
              <a:rPr kumimoji="1" lang="zh-CN" altLang="en-US" dirty="0">
                <a:solidFill>
                  <a:srgbClr val="000000"/>
                </a:solidFill>
              </a:rPr>
              <a:t> </a:t>
            </a:r>
            <a:r>
              <a:rPr kumimoji="1" lang="en-GB" altLang="zh-CN" dirty="0">
                <a:solidFill>
                  <a:srgbClr val="000000"/>
                </a:solidFill>
              </a:rPr>
              <a:t>in</a:t>
            </a:r>
            <a:r>
              <a:rPr kumimoji="1" lang="zh-CN" altLang="en-US" dirty="0">
                <a:solidFill>
                  <a:srgbClr val="000000"/>
                </a:solidFill>
              </a:rPr>
              <a:t> </a:t>
            </a:r>
            <a:r>
              <a:rPr lang="en-GB" altLang="zh-CN" i="1" dirty="0">
                <a:solidFill>
                  <a:srgbClr val="000000"/>
                </a:solidFill>
              </a:rPr>
              <a:t>y</a:t>
            </a:r>
            <a:r>
              <a:rPr lang="zh-CN" altLang="en-US" dirty="0">
                <a:solidFill>
                  <a:srgbClr val="000000"/>
                </a:solidFill>
              </a:rPr>
              <a:t> </a:t>
            </a:r>
            <a:r>
              <a:rPr lang="en-GB" altLang="zh-CN" dirty="0">
                <a:solidFill>
                  <a:srgbClr val="000000"/>
                </a:solidFill>
              </a:rPr>
              <a:t>are</a:t>
            </a:r>
            <a:r>
              <a:rPr lang="zh-CN" altLang="en-US" dirty="0">
                <a:solidFill>
                  <a:srgbClr val="000000"/>
                </a:solidFill>
              </a:rPr>
              <a:t> </a:t>
            </a:r>
            <a:r>
              <a:rPr lang="en-GB" altLang="zh-CN" dirty="0">
                <a:solidFill>
                  <a:srgbClr val="000000"/>
                </a:solidFill>
              </a:rPr>
              <a:t>dependent</a:t>
            </a:r>
            <a:r>
              <a:rPr lang="zh-CN" altLang="en-US" dirty="0">
                <a:solidFill>
                  <a:srgbClr val="000000"/>
                </a:solidFill>
              </a:rPr>
              <a:t> </a:t>
            </a:r>
            <a:r>
              <a:rPr lang="en-GB" altLang="zh-CN" dirty="0">
                <a:solidFill>
                  <a:srgbClr val="000000"/>
                </a:solidFill>
              </a:rPr>
              <a:t>on</a:t>
            </a:r>
            <a:r>
              <a:rPr lang="zh-CN" altLang="en-US" i="1" dirty="0">
                <a:solidFill>
                  <a:srgbClr val="000000"/>
                </a:solidFill>
              </a:rPr>
              <a:t> </a:t>
            </a:r>
            <a:r>
              <a:rPr lang="en-GB" altLang="zh-CN" i="1" dirty="0">
                <a:solidFill>
                  <a:srgbClr val="000000"/>
                </a:solidFill>
              </a:rPr>
              <a:t>y</a:t>
            </a:r>
            <a:r>
              <a:rPr lang="zh-CN" altLang="en-US" i="1" dirty="0">
                <a:solidFill>
                  <a:srgbClr val="000000"/>
                </a:solidFill>
              </a:rPr>
              <a:t> </a:t>
            </a:r>
            <a:r>
              <a:rPr lang="en-GB" altLang="zh-CN" dirty="0">
                <a:solidFill>
                  <a:srgbClr val="000000"/>
                </a:solidFill>
              </a:rPr>
              <a:t>only</a:t>
            </a:r>
            <a:r>
              <a:rPr lang="en-US" altLang="zh-CN" dirty="0">
                <a:solidFill>
                  <a:srgbClr val="000000"/>
                </a:solidFill>
              </a:rPr>
              <a:t>,</a:t>
            </a:r>
            <a:r>
              <a:rPr lang="zh-CN" altLang="en-US" dirty="0">
                <a:solidFill>
                  <a:srgbClr val="000000"/>
                </a:solidFill>
              </a:rPr>
              <a:t> </a:t>
            </a:r>
            <a:r>
              <a:rPr lang="en-GB" altLang="zh-CN" dirty="0">
                <a:solidFill>
                  <a:srgbClr val="000000"/>
                </a:solidFill>
              </a:rPr>
              <a:t>not</a:t>
            </a:r>
            <a:r>
              <a:rPr lang="zh-CN" altLang="en-US" dirty="0">
                <a:solidFill>
                  <a:srgbClr val="000000"/>
                </a:solidFill>
              </a:rPr>
              <a:t> </a:t>
            </a:r>
            <a:r>
              <a:rPr lang="en-GB" altLang="zh-CN" dirty="0">
                <a:solidFill>
                  <a:srgbClr val="000000"/>
                </a:solidFill>
              </a:rPr>
              <a:t>dependent</a:t>
            </a:r>
            <a:r>
              <a:rPr lang="zh-CN" altLang="en-US" dirty="0">
                <a:solidFill>
                  <a:srgbClr val="000000"/>
                </a:solidFill>
              </a:rPr>
              <a:t> </a:t>
            </a:r>
            <a:r>
              <a:rPr lang="en-GB" altLang="zh-CN" dirty="0">
                <a:solidFill>
                  <a:srgbClr val="000000"/>
                </a:solidFill>
              </a:rPr>
              <a:t>on</a:t>
            </a:r>
            <a:r>
              <a:rPr lang="zh-CN" altLang="en-US" dirty="0">
                <a:solidFill>
                  <a:srgbClr val="000000"/>
                </a:solidFill>
              </a:rPr>
              <a:t> </a:t>
            </a:r>
            <a:r>
              <a:rPr lang="en-GB" altLang="zh-CN" i="1" dirty="0">
                <a:solidFill>
                  <a:srgbClr val="000000"/>
                </a:solidFill>
              </a:rPr>
              <a:t>x</a:t>
            </a:r>
            <a:r>
              <a:rPr lang="zh-CN" altLang="zh-CN" dirty="0">
                <a:solidFill>
                  <a:srgbClr val="000000"/>
                </a:solidFill>
              </a:rPr>
              <a:t>.</a:t>
            </a:r>
            <a:endParaRPr kumimoji="1" lang="zh-TW" altLang="en-US" dirty="0">
              <a:solidFill>
                <a:srgbClr val="000000"/>
              </a:solidFill>
            </a:endParaRPr>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30</a:t>
            </a:fld>
            <a:endParaRPr lang="en-US" altLang="zh-CN"/>
          </a:p>
        </p:txBody>
      </p:sp>
      <p:pic>
        <p:nvPicPr>
          <p:cNvPr id="6" name="圖片 5"/>
          <p:cNvPicPr>
            <a:picLocks noChangeAspect="1"/>
          </p:cNvPicPr>
          <p:nvPr/>
        </p:nvPicPr>
        <p:blipFill>
          <a:blip r:embed="rId2"/>
          <a:stretch>
            <a:fillRect/>
          </a:stretch>
        </p:blipFill>
        <p:spPr>
          <a:xfrm>
            <a:off x="1907704" y="3068960"/>
            <a:ext cx="1769061" cy="648072"/>
          </a:xfrm>
          <a:prstGeom prst="rect">
            <a:avLst/>
          </a:prstGeom>
        </p:spPr>
      </p:pic>
      <p:pic>
        <p:nvPicPr>
          <p:cNvPr id="7" name="圖片 6"/>
          <p:cNvPicPr>
            <a:picLocks noChangeAspect="1"/>
          </p:cNvPicPr>
          <p:nvPr/>
        </p:nvPicPr>
        <p:blipFill>
          <a:blip r:embed="rId3"/>
          <a:stretch>
            <a:fillRect/>
          </a:stretch>
        </p:blipFill>
        <p:spPr>
          <a:xfrm>
            <a:off x="5148064" y="2996952"/>
            <a:ext cx="1420128" cy="969029"/>
          </a:xfrm>
          <a:prstGeom prst="rect">
            <a:avLst/>
          </a:prstGeom>
        </p:spPr>
      </p:pic>
      <p:pic>
        <p:nvPicPr>
          <p:cNvPr id="8" name="圖片 7"/>
          <p:cNvPicPr>
            <a:picLocks noChangeAspect="1"/>
          </p:cNvPicPr>
          <p:nvPr/>
        </p:nvPicPr>
        <p:blipFill>
          <a:blip r:embed="rId4"/>
          <a:stretch>
            <a:fillRect/>
          </a:stretch>
        </p:blipFill>
        <p:spPr>
          <a:xfrm>
            <a:off x="251520" y="5085184"/>
            <a:ext cx="8496944" cy="1583750"/>
          </a:xfrm>
          <a:prstGeom prst="rect">
            <a:avLst/>
          </a:prstGeom>
        </p:spPr>
      </p:pic>
    </p:spTree>
    <p:extLst>
      <p:ext uri="{BB962C8B-B14F-4D97-AF65-F5344CB8AC3E}">
        <p14:creationId xmlns:p14="http://schemas.microsoft.com/office/powerpoint/2010/main" val="99800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TW" dirty="0"/>
              <a:t>Steps for obtaining a</a:t>
            </a:r>
            <a:r>
              <a:rPr lang="zh-CN" altLang="en-US" dirty="0"/>
              <a:t> </a:t>
            </a:r>
            <a:r>
              <a:rPr lang="en-GB" altLang="zh-CN" dirty="0" err="1"/>
              <a:t>gra</a:t>
            </a:r>
            <a:r>
              <a:rPr lang="en-US" altLang="zh-CN" dirty="0" err="1"/>
              <a:t>phical</a:t>
            </a:r>
            <a:r>
              <a:rPr lang="zh-CN" altLang="en-US" dirty="0"/>
              <a:t> </a:t>
            </a:r>
            <a:r>
              <a:rPr lang="en-GB" altLang="zh-CN" dirty="0"/>
              <a:t>solution of autonomous function</a:t>
            </a:r>
            <a:endParaRPr kumimoji="1" lang="zh-TW" altLang="en-US" dirty="0"/>
          </a:p>
        </p:txBody>
      </p:sp>
      <p:sp>
        <p:nvSpPr>
          <p:cNvPr id="3" name="內容版面配置區 2"/>
          <p:cNvSpPr>
            <a:spLocks noGrp="1"/>
          </p:cNvSpPr>
          <p:nvPr>
            <p:ph idx="1"/>
          </p:nvPr>
        </p:nvSpPr>
        <p:spPr/>
        <p:txBody>
          <a:bodyPr/>
          <a:lstStyle/>
          <a:p>
            <a:pPr marL="514350" indent="-514350">
              <a:buFont typeface="+mj-lt"/>
              <a:buAutoNum type="arabicPeriod"/>
            </a:pPr>
            <a:endParaRPr kumimoji="1" lang="en-GB" altLang="zh-TW" dirty="0"/>
          </a:p>
          <a:p>
            <a:pPr marL="514350" indent="-514350">
              <a:buFont typeface="+mj-lt"/>
              <a:buAutoNum type="arabicPeriod"/>
            </a:pPr>
            <a:endParaRPr kumimoji="1" lang="en-GB" altLang="zh-TW" dirty="0"/>
          </a:p>
          <a:p>
            <a:pPr marL="0" indent="0">
              <a:buNone/>
            </a:pPr>
            <a:endParaRPr lang="en-GB" altLang="zh-TW" dirty="0"/>
          </a:p>
          <a:p>
            <a:pPr marL="0" indent="0">
              <a:buNone/>
            </a:pPr>
            <a:r>
              <a:rPr lang="en-US" altLang="zh-CN" dirty="0"/>
              <a:t>1.</a:t>
            </a:r>
            <a:r>
              <a:rPr lang="zh-CN" altLang="en-US" dirty="0"/>
              <a:t> </a:t>
            </a:r>
            <a:r>
              <a:rPr kumimoji="1" lang="en-GB" altLang="zh-TW" dirty="0"/>
              <a:t>Draw</a:t>
            </a:r>
            <a:r>
              <a:rPr kumimoji="1" lang="zh-CN" altLang="en-US" dirty="0"/>
              <a:t> </a:t>
            </a:r>
            <a:r>
              <a:rPr kumimoji="1" lang="en-GB" altLang="zh-CN" dirty="0"/>
              <a:t>a</a:t>
            </a:r>
            <a:r>
              <a:rPr kumimoji="1" lang="zh-CN" altLang="en-US" dirty="0"/>
              <a:t> </a:t>
            </a:r>
            <a:r>
              <a:rPr kumimoji="1" lang="en-GB" altLang="zh-CN" dirty="0"/>
              <a:t>number</a:t>
            </a:r>
            <a:r>
              <a:rPr kumimoji="1" lang="zh-CN" altLang="en-US" dirty="0"/>
              <a:t> </a:t>
            </a:r>
            <a:r>
              <a:rPr kumimoji="1" lang="en-GB" altLang="zh-CN" dirty="0"/>
              <a:t>line</a:t>
            </a:r>
            <a:r>
              <a:rPr kumimoji="1" lang="zh-CN" altLang="en-US" dirty="0"/>
              <a:t> </a:t>
            </a:r>
            <a:r>
              <a:rPr lang="en-GB" altLang="zh-CN" dirty="0"/>
              <a:t>for</a:t>
            </a:r>
            <a:r>
              <a:rPr lang="zh-CN" altLang="en-US" dirty="0"/>
              <a:t> </a:t>
            </a:r>
            <a:r>
              <a:rPr lang="en-GB" altLang="zh-CN" dirty="0"/>
              <a:t>y</a:t>
            </a:r>
            <a:r>
              <a:rPr lang="zh-CN" altLang="en-US" dirty="0"/>
              <a:t> </a:t>
            </a:r>
            <a:r>
              <a:rPr lang="en-GB" altLang="zh-CN" dirty="0"/>
              <a:t>and</a:t>
            </a:r>
            <a:r>
              <a:rPr lang="zh-CN" altLang="en-US" dirty="0"/>
              <a:t> </a:t>
            </a:r>
            <a:r>
              <a:rPr lang="en-GB" altLang="zh-CN" dirty="0"/>
              <a:t>mark</a:t>
            </a:r>
            <a:r>
              <a:rPr lang="zh-CN" altLang="en-US" dirty="0"/>
              <a:t> </a:t>
            </a:r>
            <a:r>
              <a:rPr lang="en-GB" altLang="zh-CN" dirty="0"/>
              <a:t>the</a:t>
            </a:r>
            <a:r>
              <a:rPr lang="zh-CN" altLang="en-US" dirty="0"/>
              <a:t> </a:t>
            </a:r>
            <a:r>
              <a:rPr lang="en-GB" altLang="zh-CN" dirty="0">
                <a:solidFill>
                  <a:srgbClr val="FF0000"/>
                </a:solidFill>
              </a:rPr>
              <a:t>equilibrium</a:t>
            </a:r>
            <a:r>
              <a:rPr lang="zh-CN" altLang="en-US" dirty="0">
                <a:solidFill>
                  <a:srgbClr val="FF0000"/>
                </a:solidFill>
              </a:rPr>
              <a:t> </a:t>
            </a:r>
            <a:r>
              <a:rPr lang="en-GB" altLang="zh-CN" dirty="0">
                <a:solidFill>
                  <a:srgbClr val="FF0000"/>
                </a:solidFill>
              </a:rPr>
              <a:t>values</a:t>
            </a:r>
            <a:r>
              <a:rPr lang="zh-CN" altLang="en-US" dirty="0">
                <a:solidFill>
                  <a:srgbClr val="FF0000"/>
                </a:solidFill>
              </a:rPr>
              <a:t> </a:t>
            </a:r>
            <a:r>
              <a:rPr lang="en-US" altLang="zh-CN" dirty="0"/>
              <a:t>(</a:t>
            </a:r>
            <a:r>
              <a:rPr lang="en-US" altLang="zh-CN" i="1" dirty="0"/>
              <a:t>y’</a:t>
            </a:r>
            <a:r>
              <a:rPr lang="zh-CN" altLang="en-US" i="1" dirty="0"/>
              <a:t> </a:t>
            </a:r>
            <a:r>
              <a:rPr lang="en-US" altLang="zh-CN" i="1" dirty="0"/>
              <a:t>=</a:t>
            </a:r>
            <a:r>
              <a:rPr lang="zh-CN" altLang="en-US" i="1" dirty="0"/>
              <a:t> </a:t>
            </a:r>
            <a:r>
              <a:rPr lang="en-US" altLang="zh-CN" i="1" dirty="0"/>
              <a:t>0</a:t>
            </a:r>
            <a:r>
              <a:rPr lang="en-US" altLang="zh-CN" dirty="0"/>
              <a:t>,</a:t>
            </a:r>
            <a:r>
              <a:rPr lang="zh-CN" altLang="en-US" dirty="0"/>
              <a:t> </a:t>
            </a:r>
            <a:r>
              <a:rPr lang="en-GB" altLang="zh-CN" dirty="0"/>
              <a:t>or</a:t>
            </a:r>
            <a:r>
              <a:rPr lang="zh-CN" altLang="en-US" dirty="0"/>
              <a:t> </a:t>
            </a:r>
            <a:r>
              <a:rPr lang="en-GB" altLang="zh-CN" dirty="0">
                <a:solidFill>
                  <a:srgbClr val="FF0000"/>
                </a:solidFill>
              </a:rPr>
              <a:t>rest</a:t>
            </a:r>
            <a:r>
              <a:rPr lang="zh-CN" altLang="en-US" dirty="0">
                <a:solidFill>
                  <a:srgbClr val="FF0000"/>
                </a:solidFill>
              </a:rPr>
              <a:t> </a:t>
            </a:r>
            <a:r>
              <a:rPr lang="en-GB" altLang="zh-CN" dirty="0">
                <a:solidFill>
                  <a:srgbClr val="FF0000"/>
                </a:solidFill>
              </a:rPr>
              <a:t>points</a:t>
            </a:r>
            <a:r>
              <a:rPr lang="en-US" altLang="zh-CN" dirty="0"/>
              <a:t>)</a:t>
            </a:r>
            <a:endParaRPr lang="en-GB" altLang="zh-CN" dirty="0"/>
          </a:p>
          <a:p>
            <a:pPr marL="514350" indent="-514350">
              <a:buFont typeface="+mj-lt"/>
              <a:buAutoNum type="arabicPeriod"/>
            </a:pP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31</a:t>
            </a:fld>
            <a:endParaRPr lang="en-US" altLang="zh-CN"/>
          </a:p>
        </p:txBody>
      </p:sp>
      <p:pic>
        <p:nvPicPr>
          <p:cNvPr id="6" name="圖片 5"/>
          <p:cNvPicPr>
            <a:picLocks noChangeAspect="1"/>
          </p:cNvPicPr>
          <p:nvPr/>
        </p:nvPicPr>
        <p:blipFill>
          <a:blip r:embed="rId2"/>
          <a:stretch>
            <a:fillRect/>
          </a:stretch>
        </p:blipFill>
        <p:spPr>
          <a:xfrm>
            <a:off x="755576" y="4581128"/>
            <a:ext cx="7661928" cy="792088"/>
          </a:xfrm>
          <a:prstGeom prst="rect">
            <a:avLst/>
          </a:prstGeom>
        </p:spPr>
      </p:pic>
      <p:pic>
        <p:nvPicPr>
          <p:cNvPr id="7" name="圖片 6"/>
          <p:cNvPicPr>
            <a:picLocks noChangeAspect="1"/>
          </p:cNvPicPr>
          <p:nvPr/>
        </p:nvPicPr>
        <p:blipFill>
          <a:blip r:embed="rId3"/>
          <a:stretch>
            <a:fillRect/>
          </a:stretch>
        </p:blipFill>
        <p:spPr>
          <a:xfrm>
            <a:off x="2267744" y="1844824"/>
            <a:ext cx="3955066" cy="1440160"/>
          </a:xfrm>
          <a:prstGeom prst="rect">
            <a:avLst/>
          </a:prstGeom>
        </p:spPr>
      </p:pic>
      <p:sp>
        <p:nvSpPr>
          <p:cNvPr id="8" name="文字方塊 7"/>
          <p:cNvSpPr txBox="1"/>
          <p:nvPr/>
        </p:nvSpPr>
        <p:spPr>
          <a:xfrm>
            <a:off x="467544" y="2276872"/>
            <a:ext cx="1681445" cy="523220"/>
          </a:xfrm>
          <a:prstGeom prst="rect">
            <a:avLst/>
          </a:prstGeom>
          <a:noFill/>
        </p:spPr>
        <p:txBody>
          <a:bodyPr wrap="none" rtlCol="0">
            <a:spAutoFit/>
          </a:bodyPr>
          <a:lstStyle/>
          <a:p>
            <a:r>
              <a:rPr kumimoji="1" lang="en-GB" altLang="zh-TW" sz="2800" dirty="0"/>
              <a:t>Example:</a:t>
            </a:r>
            <a:endParaRPr kumimoji="1" lang="zh-TW" altLang="en-US" sz="2800" dirty="0"/>
          </a:p>
        </p:txBody>
      </p:sp>
    </p:spTree>
    <p:extLst>
      <p:ext uri="{BB962C8B-B14F-4D97-AF65-F5344CB8AC3E}">
        <p14:creationId xmlns:p14="http://schemas.microsoft.com/office/powerpoint/2010/main" val="421708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TW" dirty="0"/>
              <a:t>Steps for obtaining a</a:t>
            </a:r>
            <a:r>
              <a:rPr lang="zh-CN" altLang="en-US" dirty="0"/>
              <a:t> </a:t>
            </a:r>
            <a:r>
              <a:rPr lang="en-GB" altLang="zh-CN" dirty="0" err="1"/>
              <a:t>gra</a:t>
            </a:r>
            <a:r>
              <a:rPr lang="en-US" altLang="zh-CN" dirty="0" err="1"/>
              <a:t>phical</a:t>
            </a:r>
            <a:r>
              <a:rPr lang="zh-CN" altLang="en-US" dirty="0"/>
              <a:t> </a:t>
            </a:r>
            <a:r>
              <a:rPr lang="en-GB" altLang="zh-CN" dirty="0"/>
              <a:t>solution of autonomous function</a:t>
            </a:r>
            <a:endParaRPr kumimoji="1" lang="zh-TW" altLang="en-US" dirty="0"/>
          </a:p>
        </p:txBody>
      </p:sp>
      <p:sp>
        <p:nvSpPr>
          <p:cNvPr id="3" name="內容版面配置區 2"/>
          <p:cNvSpPr>
            <a:spLocks noGrp="1"/>
          </p:cNvSpPr>
          <p:nvPr>
            <p:ph idx="1"/>
          </p:nvPr>
        </p:nvSpPr>
        <p:spPr/>
        <p:txBody>
          <a:bodyPr/>
          <a:lstStyle/>
          <a:p>
            <a:pPr marL="514350" indent="-514350">
              <a:buFont typeface="+mj-lt"/>
              <a:buAutoNum type="arabicPeriod"/>
            </a:pPr>
            <a:endParaRPr kumimoji="1" lang="en-GB" altLang="zh-TW" dirty="0"/>
          </a:p>
          <a:p>
            <a:pPr marL="514350" indent="-514350">
              <a:buFont typeface="+mj-lt"/>
              <a:buAutoNum type="arabicPeriod"/>
            </a:pPr>
            <a:endParaRPr kumimoji="1" lang="en-GB" altLang="zh-TW" dirty="0"/>
          </a:p>
          <a:p>
            <a:pPr marL="0" indent="0">
              <a:buNone/>
            </a:pPr>
            <a:endParaRPr lang="en-GB" altLang="zh-TW" dirty="0"/>
          </a:p>
          <a:p>
            <a:pPr marL="0" indent="0">
              <a:buNone/>
            </a:pPr>
            <a:r>
              <a:rPr kumimoji="1" lang="en-GB" altLang="zh-TW" dirty="0"/>
              <a:t>2. Identify</a:t>
            </a:r>
            <a:r>
              <a:rPr kumimoji="1" lang="zh-CN" altLang="en-US" dirty="0"/>
              <a:t> </a:t>
            </a:r>
            <a:r>
              <a:rPr kumimoji="1" lang="en-GB" altLang="zh-CN" dirty="0"/>
              <a:t>and</a:t>
            </a:r>
            <a:r>
              <a:rPr kumimoji="1" lang="zh-CN" altLang="en-US" dirty="0"/>
              <a:t> </a:t>
            </a:r>
            <a:r>
              <a:rPr kumimoji="1" lang="en-GB" altLang="zh-CN" dirty="0"/>
              <a:t>label</a:t>
            </a:r>
            <a:r>
              <a:rPr kumimoji="1" lang="zh-CN" altLang="en-US" dirty="0"/>
              <a:t> </a:t>
            </a:r>
            <a:r>
              <a:rPr kumimoji="1" lang="en-GB" altLang="zh-CN" dirty="0"/>
              <a:t>the</a:t>
            </a:r>
            <a:r>
              <a:rPr kumimoji="1" lang="zh-CN" altLang="en-US" dirty="0"/>
              <a:t> </a:t>
            </a:r>
            <a:r>
              <a:rPr kumimoji="1" lang="en-GB" altLang="zh-CN" dirty="0"/>
              <a:t>intervals</a:t>
            </a:r>
            <a:r>
              <a:rPr kumimoji="1" lang="zh-CN" altLang="en-US" dirty="0"/>
              <a:t> </a:t>
            </a:r>
            <a:r>
              <a:rPr kumimoji="1" lang="en-GB" altLang="zh-CN" dirty="0"/>
              <a:t>of</a:t>
            </a:r>
            <a:r>
              <a:rPr kumimoji="1" lang="zh-CN" altLang="en-US" dirty="0"/>
              <a:t> </a:t>
            </a:r>
            <a:r>
              <a:rPr kumimoji="1" lang="en-GB" altLang="zh-CN" dirty="0"/>
              <a:t>y</a:t>
            </a:r>
            <a:r>
              <a:rPr lang="en-US" altLang="zh-CN" dirty="0"/>
              <a:t>’&gt;0</a:t>
            </a:r>
            <a:r>
              <a:rPr lang="zh-CN" altLang="en-US" dirty="0"/>
              <a:t> </a:t>
            </a:r>
            <a:r>
              <a:rPr lang="en-GB" altLang="zh-CN" dirty="0"/>
              <a:t>and</a:t>
            </a:r>
            <a:r>
              <a:rPr lang="zh-CN" altLang="en-US" dirty="0"/>
              <a:t> </a:t>
            </a:r>
            <a:r>
              <a:rPr lang="en-GB" altLang="zh-CN" dirty="0"/>
              <a:t>y’</a:t>
            </a:r>
            <a:r>
              <a:rPr lang="en-US" altLang="zh-CN" dirty="0"/>
              <a:t>&lt;0</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32</a:t>
            </a:fld>
            <a:endParaRPr lang="en-US" altLang="zh-CN"/>
          </a:p>
        </p:txBody>
      </p:sp>
      <p:pic>
        <p:nvPicPr>
          <p:cNvPr id="7" name="圖片 6"/>
          <p:cNvPicPr>
            <a:picLocks noChangeAspect="1"/>
          </p:cNvPicPr>
          <p:nvPr/>
        </p:nvPicPr>
        <p:blipFill>
          <a:blip r:embed="rId2"/>
          <a:stretch>
            <a:fillRect/>
          </a:stretch>
        </p:blipFill>
        <p:spPr>
          <a:xfrm>
            <a:off x="2267744" y="1844824"/>
            <a:ext cx="3955066" cy="1440160"/>
          </a:xfrm>
          <a:prstGeom prst="rect">
            <a:avLst/>
          </a:prstGeom>
        </p:spPr>
      </p:pic>
      <p:pic>
        <p:nvPicPr>
          <p:cNvPr id="8" name="圖片 7"/>
          <p:cNvPicPr>
            <a:picLocks noChangeAspect="1"/>
          </p:cNvPicPr>
          <p:nvPr/>
        </p:nvPicPr>
        <p:blipFill>
          <a:blip r:embed="rId3"/>
          <a:stretch>
            <a:fillRect/>
          </a:stretch>
        </p:blipFill>
        <p:spPr>
          <a:xfrm>
            <a:off x="1475656" y="4365104"/>
            <a:ext cx="6273800" cy="1117600"/>
          </a:xfrm>
          <a:prstGeom prst="rect">
            <a:avLst/>
          </a:prstGeom>
        </p:spPr>
      </p:pic>
      <p:pic>
        <p:nvPicPr>
          <p:cNvPr id="9" name="圖片 8"/>
          <p:cNvPicPr>
            <a:picLocks noChangeAspect="1"/>
          </p:cNvPicPr>
          <p:nvPr/>
        </p:nvPicPr>
        <p:blipFill>
          <a:blip r:embed="rId4"/>
          <a:stretch>
            <a:fillRect/>
          </a:stretch>
        </p:blipFill>
        <p:spPr>
          <a:xfrm>
            <a:off x="1403648" y="5805264"/>
            <a:ext cx="6324600" cy="774700"/>
          </a:xfrm>
          <a:prstGeom prst="rect">
            <a:avLst/>
          </a:prstGeom>
        </p:spPr>
      </p:pic>
      <p:sp>
        <p:nvSpPr>
          <p:cNvPr id="10" name="文字方塊 9"/>
          <p:cNvSpPr txBox="1"/>
          <p:nvPr/>
        </p:nvSpPr>
        <p:spPr>
          <a:xfrm>
            <a:off x="467544" y="2276872"/>
            <a:ext cx="1681445" cy="523220"/>
          </a:xfrm>
          <a:prstGeom prst="rect">
            <a:avLst/>
          </a:prstGeom>
          <a:noFill/>
        </p:spPr>
        <p:txBody>
          <a:bodyPr wrap="none" rtlCol="0">
            <a:spAutoFit/>
          </a:bodyPr>
          <a:lstStyle/>
          <a:p>
            <a:r>
              <a:rPr kumimoji="1" lang="en-GB" altLang="zh-TW" sz="2800" dirty="0"/>
              <a:t>Example:</a:t>
            </a:r>
            <a:endParaRPr kumimoji="1" lang="zh-TW" altLang="en-US" sz="2800" dirty="0"/>
          </a:p>
        </p:txBody>
      </p:sp>
    </p:spTree>
    <p:extLst>
      <p:ext uri="{BB962C8B-B14F-4D97-AF65-F5344CB8AC3E}">
        <p14:creationId xmlns:p14="http://schemas.microsoft.com/office/powerpoint/2010/main" val="1134246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404664"/>
            <a:ext cx="8229600" cy="4530725"/>
          </a:xfrm>
        </p:spPr>
        <p:txBody>
          <a:bodyPr/>
          <a:lstStyle/>
          <a:p>
            <a:pPr marL="0" indent="0">
              <a:buNone/>
            </a:pPr>
            <a:r>
              <a:rPr lang="en-GB" altLang="zh-TW" dirty="0"/>
              <a:t>3. Calculate </a:t>
            </a:r>
            <a:r>
              <a:rPr lang="en-GB" altLang="zh-TW" i="1" dirty="0"/>
              <a:t>y’’</a:t>
            </a:r>
            <a:r>
              <a:rPr lang="zh-CN" altLang="en-US" i="1" dirty="0"/>
              <a:t> </a:t>
            </a:r>
            <a:r>
              <a:rPr lang="en-GB" altLang="zh-CN" dirty="0"/>
              <a:t>and</a:t>
            </a:r>
            <a:r>
              <a:rPr lang="zh-CN" altLang="en-US" dirty="0"/>
              <a:t> </a:t>
            </a:r>
            <a:r>
              <a:rPr lang="en-GB" altLang="zh-CN" dirty="0"/>
              <a:t>mark</a:t>
            </a:r>
            <a:r>
              <a:rPr lang="zh-CN" altLang="en-US" dirty="0"/>
              <a:t> </a:t>
            </a:r>
            <a:r>
              <a:rPr lang="en-GB" altLang="zh-CN" dirty="0"/>
              <a:t>the</a:t>
            </a:r>
            <a:r>
              <a:rPr lang="zh-CN" altLang="en-US" dirty="0"/>
              <a:t> </a:t>
            </a:r>
            <a:r>
              <a:rPr lang="en-GB" altLang="zh-CN" dirty="0"/>
              <a:t>intervals</a:t>
            </a:r>
            <a:r>
              <a:rPr lang="zh-CN" altLang="en-US" dirty="0"/>
              <a:t> </a:t>
            </a:r>
            <a:r>
              <a:rPr lang="en-GB" altLang="zh-CN" dirty="0"/>
              <a:t>for</a:t>
            </a:r>
            <a:r>
              <a:rPr lang="zh-CN" altLang="en-US" dirty="0"/>
              <a:t> </a:t>
            </a:r>
            <a:r>
              <a:rPr lang="en-GB" altLang="zh-CN" i="1" dirty="0"/>
              <a:t>y’’</a:t>
            </a:r>
            <a:r>
              <a:rPr lang="en-US" altLang="zh-CN" i="1" dirty="0"/>
              <a:t>&gt;0</a:t>
            </a:r>
            <a:r>
              <a:rPr lang="zh-CN" altLang="en-US" i="1" dirty="0"/>
              <a:t> </a:t>
            </a:r>
            <a:r>
              <a:rPr lang="en-GB" altLang="zh-CN" dirty="0"/>
              <a:t>and</a:t>
            </a:r>
            <a:r>
              <a:rPr lang="zh-CN" altLang="en-US" dirty="0"/>
              <a:t> </a:t>
            </a:r>
            <a:r>
              <a:rPr lang="en-GB" altLang="zh-CN" i="1" dirty="0"/>
              <a:t>y’’</a:t>
            </a:r>
            <a:r>
              <a:rPr lang="en-US" altLang="zh-CN" i="1" dirty="0"/>
              <a:t>&lt;0</a:t>
            </a:r>
            <a:endParaRPr kumimoji="1" lang="zh-TW" altLang="en-US" i="1"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33</a:t>
            </a:fld>
            <a:endParaRPr lang="en-US" altLang="zh-CN"/>
          </a:p>
        </p:txBody>
      </p:sp>
      <p:pic>
        <p:nvPicPr>
          <p:cNvPr id="10" name="圖片 9"/>
          <p:cNvPicPr>
            <a:picLocks noChangeAspect="1"/>
          </p:cNvPicPr>
          <p:nvPr/>
        </p:nvPicPr>
        <p:blipFill>
          <a:blip r:embed="rId2"/>
          <a:stretch>
            <a:fillRect/>
          </a:stretch>
        </p:blipFill>
        <p:spPr>
          <a:xfrm>
            <a:off x="2195736" y="1628800"/>
            <a:ext cx="4392488" cy="2096414"/>
          </a:xfrm>
          <a:prstGeom prst="rect">
            <a:avLst/>
          </a:prstGeom>
        </p:spPr>
      </p:pic>
      <p:pic>
        <p:nvPicPr>
          <p:cNvPr id="11" name="圖片 10"/>
          <p:cNvPicPr>
            <a:picLocks noChangeAspect="1"/>
          </p:cNvPicPr>
          <p:nvPr/>
        </p:nvPicPr>
        <p:blipFill>
          <a:blip r:embed="rId3"/>
          <a:stretch>
            <a:fillRect/>
          </a:stretch>
        </p:blipFill>
        <p:spPr>
          <a:xfrm>
            <a:off x="1259632" y="4077072"/>
            <a:ext cx="6451600" cy="1384300"/>
          </a:xfrm>
          <a:prstGeom prst="rect">
            <a:avLst/>
          </a:prstGeom>
        </p:spPr>
      </p:pic>
    </p:spTree>
    <p:extLst>
      <p:ext uri="{BB962C8B-B14F-4D97-AF65-F5344CB8AC3E}">
        <p14:creationId xmlns:p14="http://schemas.microsoft.com/office/powerpoint/2010/main" val="3808442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404664"/>
            <a:ext cx="8229600" cy="4530725"/>
          </a:xfrm>
        </p:spPr>
        <p:txBody>
          <a:bodyPr/>
          <a:lstStyle/>
          <a:p>
            <a:pPr marL="0" indent="0">
              <a:buNone/>
            </a:pPr>
            <a:r>
              <a:rPr kumimoji="1" lang="en-GB" altLang="zh-TW" dirty="0"/>
              <a:t>4. Sketch</a:t>
            </a:r>
            <a:r>
              <a:rPr kumimoji="1" lang="zh-CN" altLang="en-US" dirty="0"/>
              <a:t> </a:t>
            </a:r>
            <a:r>
              <a:rPr kumimoji="1" lang="en-GB" altLang="zh-CN" dirty="0"/>
              <a:t>an</a:t>
            </a:r>
            <a:r>
              <a:rPr kumimoji="1" lang="zh-CN" altLang="en-US" dirty="0"/>
              <a:t> </a:t>
            </a:r>
            <a:r>
              <a:rPr kumimoji="1" lang="en-GB" altLang="zh-CN" dirty="0"/>
              <a:t>assortment</a:t>
            </a:r>
            <a:r>
              <a:rPr kumimoji="1" lang="zh-CN" altLang="en-US" dirty="0"/>
              <a:t> </a:t>
            </a:r>
            <a:r>
              <a:rPr lang="en-GB" altLang="zh-CN" dirty="0"/>
              <a:t>of</a:t>
            </a:r>
            <a:r>
              <a:rPr lang="zh-CN" altLang="en-US" dirty="0"/>
              <a:t> </a:t>
            </a:r>
            <a:r>
              <a:rPr lang="en-GB" altLang="zh-CN" dirty="0"/>
              <a:t>solution</a:t>
            </a:r>
            <a:r>
              <a:rPr lang="zh-CN" altLang="en-US" dirty="0"/>
              <a:t> </a:t>
            </a:r>
            <a:r>
              <a:rPr lang="en-GB" altLang="zh-CN" dirty="0"/>
              <a:t>curves</a:t>
            </a:r>
            <a:r>
              <a:rPr lang="zh-CN" altLang="en-US" dirty="0"/>
              <a:t> </a:t>
            </a:r>
            <a:r>
              <a:rPr lang="en-GB" altLang="zh-CN" dirty="0"/>
              <a:t>in</a:t>
            </a:r>
            <a:r>
              <a:rPr lang="zh-CN" altLang="en-US" dirty="0"/>
              <a:t> </a:t>
            </a:r>
            <a:r>
              <a:rPr lang="en-GB" altLang="zh-CN" dirty="0"/>
              <a:t>the</a:t>
            </a:r>
            <a:r>
              <a:rPr lang="zh-CN" altLang="en-US" dirty="0"/>
              <a:t> </a:t>
            </a:r>
            <a:r>
              <a:rPr lang="en-GB" altLang="zh-CN" i="1" dirty="0" err="1"/>
              <a:t>xy</a:t>
            </a:r>
            <a:r>
              <a:rPr lang="en-US" altLang="zh-CN" dirty="0"/>
              <a:t>-plane</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34</a:t>
            </a:fld>
            <a:endParaRPr lang="en-US" altLang="zh-CN"/>
          </a:p>
        </p:txBody>
      </p:sp>
      <p:pic>
        <p:nvPicPr>
          <p:cNvPr id="2" name="圖片 1"/>
          <p:cNvPicPr>
            <a:picLocks noChangeAspect="1"/>
          </p:cNvPicPr>
          <p:nvPr/>
        </p:nvPicPr>
        <p:blipFill>
          <a:blip r:embed="rId2"/>
          <a:stretch>
            <a:fillRect/>
          </a:stretch>
        </p:blipFill>
        <p:spPr>
          <a:xfrm>
            <a:off x="2051720" y="1556792"/>
            <a:ext cx="5145360" cy="5145360"/>
          </a:xfrm>
          <a:prstGeom prst="rect">
            <a:avLst/>
          </a:prstGeom>
        </p:spPr>
      </p:pic>
    </p:spTree>
    <p:extLst>
      <p:ext uri="{BB962C8B-B14F-4D97-AF65-F5344CB8AC3E}">
        <p14:creationId xmlns:p14="http://schemas.microsoft.com/office/powerpoint/2010/main" val="424679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Stable and unstable equilibrium </a:t>
            </a:r>
            <a:endParaRPr kumimoji="1" lang="zh-TW" altLang="en-US" dirty="0"/>
          </a:p>
        </p:txBody>
      </p:sp>
      <p:sp>
        <p:nvSpPr>
          <p:cNvPr id="3" name="內容版面配置區 2"/>
          <p:cNvSpPr>
            <a:spLocks noGrp="1"/>
          </p:cNvSpPr>
          <p:nvPr>
            <p:ph idx="1"/>
          </p:nvPr>
        </p:nvSpPr>
        <p:spPr/>
        <p:txBody>
          <a:bodyPr/>
          <a:lstStyle/>
          <a:p>
            <a:r>
              <a:rPr lang="en-GB" altLang="zh-TW" dirty="0"/>
              <a:t>If</a:t>
            </a:r>
            <a:r>
              <a:rPr lang="zh-CN" altLang="en-US" dirty="0"/>
              <a:t> </a:t>
            </a:r>
            <a:r>
              <a:rPr lang="en-GB" altLang="zh-CN" dirty="0"/>
              <a:t>the</a:t>
            </a:r>
            <a:r>
              <a:rPr lang="zh-CN" altLang="en-US" dirty="0"/>
              <a:t> </a:t>
            </a:r>
            <a:r>
              <a:rPr lang="en-GB" altLang="zh-CN" dirty="0"/>
              <a:t>curve</a:t>
            </a:r>
            <a:r>
              <a:rPr lang="zh-CN" altLang="en-US" dirty="0"/>
              <a:t> </a:t>
            </a:r>
            <a:r>
              <a:rPr lang="en-GB" altLang="zh-CN" dirty="0"/>
              <a:t>is</a:t>
            </a:r>
            <a:r>
              <a:rPr lang="zh-CN" altLang="en-US" dirty="0"/>
              <a:t> </a:t>
            </a:r>
            <a:r>
              <a:rPr lang="en-GB" altLang="zh-CN" dirty="0"/>
              <a:t>at</a:t>
            </a:r>
            <a:r>
              <a:rPr lang="zh-CN" altLang="en-US" dirty="0"/>
              <a:t> </a:t>
            </a:r>
            <a:r>
              <a:rPr lang="en-GB" altLang="zh-CN" dirty="0"/>
              <a:t>the</a:t>
            </a:r>
            <a:r>
              <a:rPr lang="zh-CN" altLang="en-US" dirty="0"/>
              <a:t> </a:t>
            </a:r>
            <a:r>
              <a:rPr lang="en-GB" altLang="zh-CN" dirty="0"/>
              <a:t>equilibrium</a:t>
            </a:r>
            <a:r>
              <a:rPr lang="zh-CN" altLang="en-US" dirty="0"/>
              <a:t> </a:t>
            </a:r>
            <a:r>
              <a:rPr lang="en-GB" altLang="zh-CN" dirty="0"/>
              <a:t>values</a:t>
            </a:r>
            <a:r>
              <a:rPr lang="zh-CN" altLang="en-US" dirty="0"/>
              <a:t> </a:t>
            </a:r>
            <a:r>
              <a:rPr lang="en-GB" altLang="zh-CN" i="1" dirty="0"/>
              <a:t>y</a:t>
            </a:r>
            <a:r>
              <a:rPr lang="zh-CN" altLang="en-US" i="1" dirty="0"/>
              <a:t> </a:t>
            </a:r>
            <a:r>
              <a:rPr lang="zh-CN" altLang="zh-CN" i="1" dirty="0"/>
              <a:t>=</a:t>
            </a:r>
            <a:r>
              <a:rPr lang="zh-CN" altLang="en-US" i="1" dirty="0"/>
              <a:t> </a:t>
            </a:r>
            <a:r>
              <a:rPr lang="en-US" altLang="zh-CN" i="1" dirty="0"/>
              <a:t>-1</a:t>
            </a:r>
            <a:r>
              <a:rPr lang="zh-CN" altLang="en-US" i="1" dirty="0"/>
              <a:t> </a:t>
            </a:r>
            <a:r>
              <a:rPr lang="en-GB" altLang="zh-CN" dirty="0"/>
              <a:t>or</a:t>
            </a:r>
            <a:r>
              <a:rPr lang="zh-CN" altLang="en-US" dirty="0"/>
              <a:t> </a:t>
            </a:r>
            <a:r>
              <a:rPr lang="en-GB" altLang="zh-CN" i="1" dirty="0"/>
              <a:t>y</a:t>
            </a:r>
            <a:r>
              <a:rPr lang="zh-CN" altLang="en-US" i="1" dirty="0"/>
              <a:t> </a:t>
            </a:r>
            <a:r>
              <a:rPr lang="en-US" altLang="zh-CN" i="1" dirty="0"/>
              <a:t>=</a:t>
            </a:r>
            <a:r>
              <a:rPr lang="zh-CN" altLang="en-US" i="1" dirty="0"/>
              <a:t> </a:t>
            </a:r>
            <a:r>
              <a:rPr lang="en-US" altLang="zh-CN" i="1" dirty="0"/>
              <a:t>2</a:t>
            </a:r>
            <a:r>
              <a:rPr lang="en-US" altLang="zh-CN" dirty="0"/>
              <a:t>,</a:t>
            </a:r>
            <a:r>
              <a:rPr lang="zh-CN" altLang="en-US" dirty="0"/>
              <a:t> </a:t>
            </a:r>
            <a:r>
              <a:rPr lang="en-GB" altLang="zh-CN" dirty="0"/>
              <a:t>it</a:t>
            </a:r>
            <a:r>
              <a:rPr lang="zh-CN" altLang="en-US" dirty="0"/>
              <a:t> </a:t>
            </a:r>
            <a:r>
              <a:rPr lang="en-GB" altLang="zh-CN" dirty="0"/>
              <a:t>will</a:t>
            </a:r>
            <a:r>
              <a:rPr lang="zh-CN" altLang="en-US" dirty="0"/>
              <a:t> </a:t>
            </a:r>
            <a:r>
              <a:rPr lang="en-GB" altLang="zh-CN" dirty="0"/>
              <a:t>stay</a:t>
            </a:r>
            <a:r>
              <a:rPr lang="zh-CN" altLang="en-US" dirty="0"/>
              <a:t> </a:t>
            </a:r>
            <a:r>
              <a:rPr lang="en-GB" altLang="zh-CN" dirty="0"/>
              <a:t>at</a:t>
            </a:r>
            <a:r>
              <a:rPr lang="zh-CN" altLang="en-US" dirty="0"/>
              <a:t> </a:t>
            </a:r>
            <a:r>
              <a:rPr lang="en-GB" altLang="zh-CN" dirty="0"/>
              <a:t>that</a:t>
            </a:r>
            <a:r>
              <a:rPr lang="zh-CN" altLang="en-US" dirty="0"/>
              <a:t> </a:t>
            </a:r>
            <a:r>
              <a:rPr lang="en-GB" altLang="zh-CN" dirty="0"/>
              <a:t>value</a:t>
            </a:r>
            <a:r>
              <a:rPr lang="en-US" altLang="zh-CN" dirty="0"/>
              <a:t>;</a:t>
            </a:r>
            <a:endParaRPr lang="en-GB" altLang="zh-TW" dirty="0"/>
          </a:p>
          <a:p>
            <a:r>
              <a:rPr lang="en-GB" altLang="zh-TW" dirty="0"/>
              <a:t>Any</a:t>
            </a:r>
            <a:r>
              <a:rPr lang="zh-CN" altLang="en-US" dirty="0"/>
              <a:t> </a:t>
            </a:r>
            <a:r>
              <a:rPr lang="en-GB" altLang="zh-CN" dirty="0"/>
              <a:t>curves</a:t>
            </a:r>
            <a:r>
              <a:rPr lang="zh-CN" altLang="en-US" dirty="0"/>
              <a:t> </a:t>
            </a:r>
            <a:r>
              <a:rPr lang="en-GB" altLang="zh-CN" dirty="0"/>
              <a:t>with</a:t>
            </a:r>
            <a:r>
              <a:rPr lang="zh-CN" altLang="en-US" dirty="0"/>
              <a:t> </a:t>
            </a:r>
            <a:r>
              <a:rPr lang="en-GB" altLang="zh-CN" dirty="0"/>
              <a:t>value near </a:t>
            </a:r>
            <a:r>
              <a:rPr lang="en-GB" altLang="zh-CN" i="1" dirty="0"/>
              <a:t>y = -1</a:t>
            </a:r>
            <a:r>
              <a:rPr lang="zh-CN" altLang="en-US" i="1" dirty="0"/>
              <a:t> </a:t>
            </a:r>
            <a:r>
              <a:rPr lang="en-GB" altLang="zh-CN" dirty="0"/>
              <a:t>will</a:t>
            </a:r>
            <a:r>
              <a:rPr lang="zh-CN" altLang="en-US" dirty="0"/>
              <a:t> </a:t>
            </a:r>
            <a:r>
              <a:rPr lang="en-GB" altLang="zh-CN" dirty="0"/>
              <a:t>tend</a:t>
            </a:r>
            <a:r>
              <a:rPr lang="zh-CN" altLang="en-US" dirty="0"/>
              <a:t> </a:t>
            </a:r>
            <a:r>
              <a:rPr lang="en-GB" altLang="zh-CN" dirty="0"/>
              <a:t>steadily</a:t>
            </a:r>
            <a:r>
              <a:rPr lang="zh-CN" altLang="en-US" dirty="0"/>
              <a:t> </a:t>
            </a:r>
            <a:r>
              <a:rPr lang="en-GB" altLang="zh-CN" dirty="0"/>
              <a:t>towards</a:t>
            </a:r>
            <a:r>
              <a:rPr lang="zh-CN" altLang="en-US" dirty="0"/>
              <a:t> </a:t>
            </a:r>
            <a:r>
              <a:rPr lang="en-GB" altLang="zh-CN" dirty="0"/>
              <a:t>that</a:t>
            </a:r>
            <a:r>
              <a:rPr lang="zh-CN" altLang="en-US" dirty="0"/>
              <a:t> </a:t>
            </a:r>
            <a:r>
              <a:rPr lang="en-GB" altLang="zh-CN" dirty="0"/>
              <a:t>value</a:t>
            </a:r>
            <a:r>
              <a:rPr lang="en-US" altLang="zh-CN" dirty="0"/>
              <a:t>.</a:t>
            </a:r>
            <a:r>
              <a:rPr lang="zh-CN" altLang="en-US" dirty="0"/>
              <a:t> </a:t>
            </a:r>
            <a:r>
              <a:rPr lang="en-GB" altLang="zh-CN" i="1" dirty="0"/>
              <a:t>y = -1</a:t>
            </a:r>
            <a:r>
              <a:rPr lang="zh-CN" altLang="en-US" i="1" dirty="0"/>
              <a:t> </a:t>
            </a:r>
            <a:r>
              <a:rPr lang="en-GB" altLang="zh-CN" dirty="0"/>
              <a:t>is</a:t>
            </a:r>
            <a:r>
              <a:rPr lang="zh-CN" altLang="en-US" dirty="0"/>
              <a:t> </a:t>
            </a:r>
            <a:r>
              <a:rPr lang="en-GB" altLang="zh-CN" dirty="0"/>
              <a:t>a</a:t>
            </a:r>
            <a:r>
              <a:rPr lang="zh-CN" altLang="en-US" dirty="0"/>
              <a:t> </a:t>
            </a:r>
            <a:r>
              <a:rPr lang="en-GB" altLang="zh-CN" dirty="0">
                <a:solidFill>
                  <a:srgbClr val="FF0000"/>
                </a:solidFill>
              </a:rPr>
              <a:t>stable</a:t>
            </a:r>
            <a:r>
              <a:rPr lang="zh-CN" altLang="en-US" dirty="0">
                <a:solidFill>
                  <a:srgbClr val="FF0000"/>
                </a:solidFill>
              </a:rPr>
              <a:t> </a:t>
            </a:r>
            <a:r>
              <a:rPr lang="en-GB" altLang="zh-CN" dirty="0">
                <a:solidFill>
                  <a:srgbClr val="FF0000"/>
                </a:solidFill>
              </a:rPr>
              <a:t>equilibrium</a:t>
            </a:r>
            <a:r>
              <a:rPr lang="en-US" altLang="zh-CN" dirty="0">
                <a:solidFill>
                  <a:srgbClr val="FF0000"/>
                </a:solidFill>
              </a:rPr>
              <a:t>;</a:t>
            </a:r>
            <a:endParaRPr lang="en-GB" altLang="zh-CN" dirty="0">
              <a:solidFill>
                <a:srgbClr val="FF0000"/>
              </a:solidFill>
            </a:endParaRPr>
          </a:p>
          <a:p>
            <a:r>
              <a:rPr lang="en-GB" altLang="zh-TW" dirty="0">
                <a:solidFill>
                  <a:srgbClr val="000000"/>
                </a:solidFill>
              </a:rPr>
              <a:t>Any</a:t>
            </a:r>
            <a:r>
              <a:rPr lang="zh-CN" altLang="en-US" dirty="0">
                <a:solidFill>
                  <a:srgbClr val="000000"/>
                </a:solidFill>
              </a:rPr>
              <a:t> </a:t>
            </a:r>
            <a:r>
              <a:rPr lang="en-GB" altLang="zh-CN" dirty="0">
                <a:solidFill>
                  <a:srgbClr val="000000"/>
                </a:solidFill>
              </a:rPr>
              <a:t>curves</a:t>
            </a:r>
            <a:r>
              <a:rPr lang="zh-CN" altLang="en-US" dirty="0">
                <a:solidFill>
                  <a:srgbClr val="000000"/>
                </a:solidFill>
              </a:rPr>
              <a:t> </a:t>
            </a:r>
            <a:r>
              <a:rPr lang="en-GB" altLang="zh-CN" dirty="0">
                <a:solidFill>
                  <a:srgbClr val="000000"/>
                </a:solidFill>
              </a:rPr>
              <a:t>with</a:t>
            </a:r>
            <a:r>
              <a:rPr lang="zh-CN" altLang="en-US" dirty="0">
                <a:solidFill>
                  <a:srgbClr val="000000"/>
                </a:solidFill>
              </a:rPr>
              <a:t> </a:t>
            </a:r>
            <a:r>
              <a:rPr lang="en-GB" altLang="zh-CN" dirty="0">
                <a:solidFill>
                  <a:srgbClr val="000000"/>
                </a:solidFill>
              </a:rPr>
              <a:t>value</a:t>
            </a:r>
            <a:r>
              <a:rPr lang="zh-CN" altLang="en-US" dirty="0">
                <a:solidFill>
                  <a:srgbClr val="000000"/>
                </a:solidFill>
              </a:rPr>
              <a:t> </a:t>
            </a:r>
            <a:r>
              <a:rPr lang="en-GB" altLang="zh-CN" dirty="0">
                <a:solidFill>
                  <a:srgbClr val="000000"/>
                </a:solidFill>
              </a:rPr>
              <a:t>near</a:t>
            </a:r>
            <a:r>
              <a:rPr lang="zh-CN" altLang="en-US" dirty="0">
                <a:solidFill>
                  <a:srgbClr val="000000"/>
                </a:solidFill>
              </a:rPr>
              <a:t> </a:t>
            </a:r>
            <a:r>
              <a:rPr lang="en-GB" altLang="zh-CN" i="1" dirty="0">
                <a:solidFill>
                  <a:srgbClr val="000000"/>
                </a:solidFill>
              </a:rPr>
              <a:t>y</a:t>
            </a:r>
            <a:r>
              <a:rPr lang="zh-CN" altLang="en-US" i="1" dirty="0">
                <a:solidFill>
                  <a:srgbClr val="000000"/>
                </a:solidFill>
              </a:rPr>
              <a:t> </a:t>
            </a:r>
            <a:r>
              <a:rPr lang="en-US" altLang="zh-CN" i="1" dirty="0">
                <a:solidFill>
                  <a:srgbClr val="000000"/>
                </a:solidFill>
              </a:rPr>
              <a:t>=</a:t>
            </a:r>
            <a:r>
              <a:rPr lang="zh-CN" altLang="en-US" i="1" dirty="0">
                <a:solidFill>
                  <a:srgbClr val="000000"/>
                </a:solidFill>
              </a:rPr>
              <a:t> </a:t>
            </a:r>
            <a:r>
              <a:rPr lang="en-US" altLang="zh-CN" i="1" dirty="0">
                <a:solidFill>
                  <a:srgbClr val="000000"/>
                </a:solidFill>
              </a:rPr>
              <a:t>2</a:t>
            </a:r>
            <a:r>
              <a:rPr lang="zh-CN" altLang="en-US" dirty="0">
                <a:solidFill>
                  <a:srgbClr val="000000"/>
                </a:solidFill>
              </a:rPr>
              <a:t> </a:t>
            </a:r>
            <a:r>
              <a:rPr lang="en-GB" altLang="zh-CN" dirty="0">
                <a:solidFill>
                  <a:srgbClr val="000000"/>
                </a:solidFill>
              </a:rPr>
              <a:t>will</a:t>
            </a:r>
            <a:r>
              <a:rPr lang="zh-CN" altLang="en-US" dirty="0">
                <a:solidFill>
                  <a:srgbClr val="000000"/>
                </a:solidFill>
              </a:rPr>
              <a:t> </a:t>
            </a:r>
            <a:r>
              <a:rPr lang="en-GB" altLang="zh-CN" dirty="0">
                <a:solidFill>
                  <a:srgbClr val="000000"/>
                </a:solidFill>
              </a:rPr>
              <a:t>move</a:t>
            </a:r>
            <a:r>
              <a:rPr lang="zh-CN" altLang="en-US" dirty="0">
                <a:solidFill>
                  <a:srgbClr val="000000"/>
                </a:solidFill>
              </a:rPr>
              <a:t> </a:t>
            </a:r>
            <a:r>
              <a:rPr lang="en-GB" altLang="zh-CN" dirty="0">
                <a:solidFill>
                  <a:srgbClr val="000000"/>
                </a:solidFill>
              </a:rPr>
              <a:t>away</a:t>
            </a:r>
            <a:r>
              <a:rPr lang="zh-CN" altLang="en-US" dirty="0">
                <a:solidFill>
                  <a:srgbClr val="000000"/>
                </a:solidFill>
              </a:rPr>
              <a:t> </a:t>
            </a:r>
            <a:r>
              <a:rPr lang="en-GB" altLang="zh-CN" dirty="0">
                <a:solidFill>
                  <a:srgbClr val="000000"/>
                </a:solidFill>
              </a:rPr>
              <a:t>from</a:t>
            </a:r>
            <a:r>
              <a:rPr lang="zh-CN" altLang="en-US" dirty="0">
                <a:solidFill>
                  <a:srgbClr val="000000"/>
                </a:solidFill>
              </a:rPr>
              <a:t> </a:t>
            </a:r>
            <a:r>
              <a:rPr lang="en-GB" altLang="zh-CN" dirty="0">
                <a:solidFill>
                  <a:srgbClr val="000000"/>
                </a:solidFill>
              </a:rPr>
              <a:t>that</a:t>
            </a:r>
            <a:r>
              <a:rPr lang="zh-CN" altLang="en-US" dirty="0">
                <a:solidFill>
                  <a:srgbClr val="000000"/>
                </a:solidFill>
              </a:rPr>
              <a:t> </a:t>
            </a:r>
            <a:r>
              <a:rPr lang="en-GB" altLang="zh-CN" dirty="0">
                <a:solidFill>
                  <a:srgbClr val="000000"/>
                </a:solidFill>
              </a:rPr>
              <a:t>value</a:t>
            </a:r>
            <a:r>
              <a:rPr lang="en-US" altLang="zh-CN" dirty="0">
                <a:solidFill>
                  <a:srgbClr val="000000"/>
                </a:solidFill>
              </a:rPr>
              <a:t>.</a:t>
            </a:r>
            <a:r>
              <a:rPr lang="zh-CN" altLang="en-US" dirty="0">
                <a:solidFill>
                  <a:srgbClr val="000000"/>
                </a:solidFill>
              </a:rPr>
              <a:t> </a:t>
            </a:r>
            <a:r>
              <a:rPr lang="en-US" altLang="zh-CN" i="1" dirty="0">
                <a:solidFill>
                  <a:srgbClr val="000000"/>
                </a:solidFill>
              </a:rPr>
              <a:t>y</a:t>
            </a:r>
            <a:r>
              <a:rPr lang="zh-CN" altLang="en-US" i="1" dirty="0">
                <a:solidFill>
                  <a:srgbClr val="000000"/>
                </a:solidFill>
              </a:rPr>
              <a:t> </a:t>
            </a:r>
            <a:r>
              <a:rPr lang="en-US" altLang="zh-CN" i="1" dirty="0">
                <a:solidFill>
                  <a:srgbClr val="000000"/>
                </a:solidFill>
              </a:rPr>
              <a:t>=</a:t>
            </a:r>
            <a:r>
              <a:rPr lang="zh-CN" altLang="en-US" i="1" dirty="0">
                <a:solidFill>
                  <a:srgbClr val="000000"/>
                </a:solidFill>
              </a:rPr>
              <a:t> </a:t>
            </a:r>
            <a:r>
              <a:rPr lang="en-US" altLang="zh-CN" i="1" dirty="0">
                <a:solidFill>
                  <a:srgbClr val="000000"/>
                </a:solidFill>
              </a:rPr>
              <a:t>2</a:t>
            </a:r>
            <a:r>
              <a:rPr lang="zh-CN" altLang="en-US" i="1" dirty="0">
                <a:solidFill>
                  <a:srgbClr val="000000"/>
                </a:solidFill>
              </a:rPr>
              <a:t> </a:t>
            </a:r>
            <a:r>
              <a:rPr lang="en-GB" altLang="zh-CN" dirty="0">
                <a:solidFill>
                  <a:srgbClr val="000000"/>
                </a:solidFill>
              </a:rPr>
              <a:t>is</a:t>
            </a:r>
            <a:r>
              <a:rPr lang="zh-CN" altLang="en-US" dirty="0">
                <a:solidFill>
                  <a:srgbClr val="000000"/>
                </a:solidFill>
              </a:rPr>
              <a:t> </a:t>
            </a:r>
            <a:r>
              <a:rPr lang="en-GB" altLang="zh-CN" dirty="0">
                <a:solidFill>
                  <a:srgbClr val="000000"/>
                </a:solidFill>
              </a:rPr>
              <a:t>an</a:t>
            </a:r>
            <a:r>
              <a:rPr lang="zh-CN" altLang="en-US" dirty="0">
                <a:solidFill>
                  <a:srgbClr val="000000"/>
                </a:solidFill>
              </a:rPr>
              <a:t> </a:t>
            </a:r>
            <a:r>
              <a:rPr lang="en-GB" altLang="zh-CN" dirty="0">
                <a:solidFill>
                  <a:srgbClr val="FF0000"/>
                </a:solidFill>
              </a:rPr>
              <a:t>unstable</a:t>
            </a:r>
            <a:r>
              <a:rPr lang="zh-CN" altLang="en-US" dirty="0">
                <a:solidFill>
                  <a:srgbClr val="FF0000"/>
                </a:solidFill>
              </a:rPr>
              <a:t> </a:t>
            </a:r>
            <a:r>
              <a:rPr lang="en-GB" altLang="zh-CN" dirty="0">
                <a:solidFill>
                  <a:srgbClr val="FF0000"/>
                </a:solidFill>
              </a:rPr>
              <a:t>equilibrium</a:t>
            </a:r>
            <a:r>
              <a:rPr lang="en-US" altLang="zh-CN" dirty="0">
                <a:solidFill>
                  <a:srgbClr val="FF0000"/>
                </a:solidFill>
              </a:rPr>
              <a:t>.</a:t>
            </a:r>
            <a:r>
              <a:rPr lang="zh-CN" altLang="en-US" dirty="0">
                <a:solidFill>
                  <a:srgbClr val="FF0000"/>
                </a:solidFill>
              </a:rPr>
              <a:t> </a:t>
            </a:r>
            <a:endParaRPr lang="it-IT" altLang="zh-TW" dirty="0">
              <a:solidFill>
                <a:srgbClr val="FF0000"/>
              </a:solidFill>
            </a:endParaRP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35</a:t>
            </a:fld>
            <a:endParaRPr lang="en-US" altLang="zh-CN"/>
          </a:p>
        </p:txBody>
      </p:sp>
      <p:pic>
        <p:nvPicPr>
          <p:cNvPr id="6" name="圖片 5"/>
          <p:cNvPicPr>
            <a:picLocks noChangeAspect="1"/>
          </p:cNvPicPr>
          <p:nvPr/>
        </p:nvPicPr>
        <p:blipFill>
          <a:blip r:embed="rId2"/>
          <a:stretch>
            <a:fillRect/>
          </a:stretch>
        </p:blipFill>
        <p:spPr>
          <a:xfrm>
            <a:off x="1403648" y="5805264"/>
            <a:ext cx="6324600" cy="774700"/>
          </a:xfrm>
          <a:prstGeom prst="rect">
            <a:avLst/>
          </a:prstGeom>
        </p:spPr>
      </p:pic>
    </p:spTree>
    <p:extLst>
      <p:ext uri="{BB962C8B-B14F-4D97-AF65-F5344CB8AC3E}">
        <p14:creationId xmlns:p14="http://schemas.microsoft.com/office/powerpoint/2010/main" val="2803263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a:t>
            </a:r>
            <a:r>
              <a:rPr lang="en-GB" altLang="zh-TW" dirty="0"/>
              <a:t>ple 2: cooling soup (p. 487)</a:t>
            </a:r>
            <a:endParaRPr kumimoji="1" lang="zh-TW" altLang="en-US" dirty="0"/>
          </a:p>
        </p:txBody>
      </p:sp>
      <p:sp>
        <p:nvSpPr>
          <p:cNvPr id="3" name="內容版面配置區 2"/>
          <p:cNvSpPr>
            <a:spLocks noGrp="1"/>
          </p:cNvSpPr>
          <p:nvPr>
            <p:ph idx="1"/>
          </p:nvPr>
        </p:nvSpPr>
        <p:spPr/>
        <p:txBody>
          <a:bodyPr/>
          <a:lstStyle/>
          <a:p>
            <a:r>
              <a:rPr lang="en-US" altLang="zh-TW" dirty="0"/>
              <a:t>What happens to the temperature of a cup of hot soup when it is placed on a table in a room? </a:t>
            </a:r>
          </a:p>
          <a:p>
            <a:r>
              <a:rPr lang="en-US" altLang="zh-TW" dirty="0"/>
              <a:t>What</a:t>
            </a:r>
            <a:r>
              <a:rPr lang="zh-CN" altLang="en-US" dirty="0"/>
              <a:t> </a:t>
            </a:r>
            <a:r>
              <a:rPr lang="en-US" altLang="zh-TW" dirty="0"/>
              <a:t>does a typical temperature curve look like as a function of time</a:t>
            </a:r>
            <a:r>
              <a:rPr lang="en-US" altLang="zh-CN" dirty="0"/>
              <a:t>?</a:t>
            </a:r>
          </a:p>
          <a:p>
            <a:r>
              <a:rPr lang="zh-CN" altLang="zh-TW" dirty="0"/>
              <a:t> </a:t>
            </a:r>
            <a:r>
              <a:rPr lang="en-US" altLang="zh-TW" dirty="0"/>
              <a:t>Suppose</a:t>
            </a:r>
            <a:r>
              <a:rPr lang="zh-CN" altLang="en-US" dirty="0"/>
              <a:t> </a:t>
            </a:r>
            <a:r>
              <a:rPr lang="en-US" altLang="zh-TW" dirty="0"/>
              <a:t>that</a:t>
            </a:r>
            <a:r>
              <a:rPr lang="zh-CN" altLang="en-US" dirty="0"/>
              <a:t> </a:t>
            </a:r>
            <a:r>
              <a:rPr lang="en-US" altLang="zh-TW" dirty="0"/>
              <a:t>the</a:t>
            </a:r>
            <a:r>
              <a:rPr lang="zh-CN" altLang="en-US" dirty="0"/>
              <a:t> </a:t>
            </a:r>
            <a:r>
              <a:rPr lang="en-US" altLang="zh-TW" dirty="0"/>
              <a:t>surrounding</a:t>
            </a:r>
            <a:r>
              <a:rPr lang="zh-CN" altLang="en-US" dirty="0"/>
              <a:t> </a:t>
            </a:r>
            <a:r>
              <a:rPr lang="en-US" altLang="zh-TW" dirty="0"/>
              <a:t>medium</a:t>
            </a:r>
            <a:r>
              <a:rPr lang="zh-CN" altLang="en-US" dirty="0"/>
              <a:t> </a:t>
            </a:r>
            <a:r>
              <a:rPr lang="en-US" altLang="zh-TW" dirty="0"/>
              <a:t>has</a:t>
            </a:r>
            <a:r>
              <a:rPr lang="zh-CN" altLang="en-US" dirty="0"/>
              <a:t> </a:t>
            </a:r>
            <a:r>
              <a:rPr lang="en-US" altLang="zh-TW" dirty="0"/>
              <a:t>a</a:t>
            </a:r>
            <a:r>
              <a:rPr lang="zh-CN" altLang="en-US" dirty="0"/>
              <a:t> </a:t>
            </a:r>
            <a:r>
              <a:rPr lang="en-US" altLang="zh-TW" dirty="0"/>
              <a:t>constant</a:t>
            </a:r>
            <a:r>
              <a:rPr lang="zh-CN" altLang="en-US" dirty="0"/>
              <a:t> </a:t>
            </a:r>
            <a:r>
              <a:rPr lang="en-US" altLang="zh-TW" dirty="0"/>
              <a:t>temperature</a:t>
            </a:r>
            <a:r>
              <a:rPr lang="zh-CN" altLang="en-US" dirty="0"/>
              <a:t> </a:t>
            </a:r>
            <a:r>
              <a:rPr lang="en-US" altLang="zh-TW" dirty="0"/>
              <a:t>of</a:t>
            </a:r>
            <a:r>
              <a:rPr lang="zh-CN" altLang="en-US" dirty="0"/>
              <a:t> </a:t>
            </a:r>
            <a:r>
              <a:rPr lang="en-US" altLang="zh-TW" dirty="0"/>
              <a:t>15</a:t>
            </a:r>
            <a:r>
              <a:rPr lang="zh-CN" altLang="en-US" dirty="0"/>
              <a:t> </a:t>
            </a:r>
            <a:r>
              <a:rPr lang="en-GB" altLang="zh-CN" baseline="30000" dirty="0"/>
              <a:t>o</a:t>
            </a:r>
            <a:r>
              <a:rPr lang="en-US" altLang="zh-TW" dirty="0"/>
              <a:t>C</a:t>
            </a:r>
            <a:r>
              <a:rPr lang="zh-CN" altLang="zh-CN" dirty="0"/>
              <a:t>.</a:t>
            </a:r>
            <a:endParaRPr lang="en-US" altLang="zh-CN" dirty="0"/>
          </a:p>
          <a:p>
            <a:endParaRPr lang="en-US" altLang="zh-TW" dirty="0"/>
          </a:p>
          <a:p>
            <a:endParaRPr lang="en-US" altLang="zh-TW"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36</a:t>
            </a:fld>
            <a:endParaRPr lang="en-US" altLang="zh-CN"/>
          </a:p>
        </p:txBody>
      </p:sp>
    </p:spTree>
    <p:extLst>
      <p:ext uri="{BB962C8B-B14F-4D97-AF65-F5344CB8AC3E}">
        <p14:creationId xmlns:p14="http://schemas.microsoft.com/office/powerpoint/2010/main" val="3953913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60648"/>
            <a:ext cx="8229600" cy="4530725"/>
          </a:xfrm>
        </p:spPr>
        <p:txBody>
          <a:bodyPr/>
          <a:lstStyle/>
          <a:p>
            <a:r>
              <a:rPr lang="en-GB" altLang="zh-TW" dirty="0">
                <a:solidFill>
                  <a:srgbClr val="0000FF"/>
                </a:solidFill>
              </a:rPr>
              <a:t>Problem</a:t>
            </a:r>
            <a:r>
              <a:rPr lang="zh-CN" altLang="en-US" dirty="0">
                <a:solidFill>
                  <a:srgbClr val="0000FF"/>
                </a:solidFill>
              </a:rPr>
              <a:t> </a:t>
            </a:r>
            <a:r>
              <a:rPr lang="en-GB" altLang="zh-CN" dirty="0">
                <a:solidFill>
                  <a:srgbClr val="0000FF"/>
                </a:solidFill>
              </a:rPr>
              <a:t>formulation</a:t>
            </a:r>
            <a:r>
              <a:rPr lang="en-US" altLang="zh-CN" dirty="0"/>
              <a:t>:</a:t>
            </a:r>
            <a:r>
              <a:rPr lang="zh-CN" altLang="en-US" dirty="0"/>
              <a:t> </a:t>
            </a:r>
            <a:r>
              <a:rPr lang="en-GB" altLang="zh-CN" dirty="0"/>
              <a:t>w</a:t>
            </a:r>
            <a:r>
              <a:rPr lang="en-US" altLang="zh-TW" dirty="0"/>
              <a:t>e assume that the soup’s Celsius temperature </a:t>
            </a:r>
            <a:r>
              <a:rPr lang="en-US" altLang="zh-TW" i="1" dirty="0"/>
              <a:t>H</a:t>
            </a:r>
            <a:r>
              <a:rPr lang="en-US" altLang="zh-TW" dirty="0"/>
              <a:t> is a differentiable function of time</a:t>
            </a:r>
            <a:r>
              <a:rPr lang="en-US" altLang="zh-TW" i="1" dirty="0"/>
              <a:t> t </a:t>
            </a:r>
            <a:r>
              <a:rPr lang="en-US" altLang="zh-TW" dirty="0"/>
              <a:t>. Choose a suitable unit for </a:t>
            </a:r>
            <a:r>
              <a:rPr lang="en-US" altLang="zh-TW" i="1" dirty="0"/>
              <a:t>t</a:t>
            </a:r>
            <a:r>
              <a:rPr lang="en-US" altLang="zh-TW" dirty="0"/>
              <a:t> (e.g., minutes) and start measuring time at </a:t>
            </a:r>
            <a:r>
              <a:rPr lang="en-US" altLang="zh-TW" i="1" dirty="0"/>
              <a:t>t </a:t>
            </a:r>
            <a:r>
              <a:rPr lang="zh-CN" altLang="zh-TW" i="1" dirty="0"/>
              <a:t>=</a:t>
            </a:r>
            <a:r>
              <a:rPr lang="zh-CN" altLang="en-US" i="1" dirty="0"/>
              <a:t> </a:t>
            </a:r>
            <a:r>
              <a:rPr lang="en-US" altLang="zh-TW" i="1" dirty="0"/>
              <a:t>0</a:t>
            </a:r>
            <a:r>
              <a:rPr lang="en-US" altLang="zh-TW" dirty="0"/>
              <a:t>. We also assume that the volume of the surrounding medium is large enough so that the heat of the soup has a negligible effect on its surrounding temperature.</a:t>
            </a:r>
          </a:p>
          <a:p>
            <a:r>
              <a:rPr lang="en-US" altLang="zh-TW" dirty="0"/>
              <a:t>According</a:t>
            </a:r>
            <a:r>
              <a:rPr lang="zh-CN" altLang="en-US" dirty="0"/>
              <a:t> </a:t>
            </a:r>
            <a:r>
              <a:rPr lang="en-GB" altLang="zh-CN" dirty="0"/>
              <a:t>to</a:t>
            </a:r>
            <a:r>
              <a:rPr lang="zh-CN" altLang="en-US" dirty="0"/>
              <a:t> </a:t>
            </a:r>
            <a:r>
              <a:rPr lang="en-GB" altLang="zh-CN" dirty="0"/>
              <a:t>Newton’s</a:t>
            </a:r>
            <a:r>
              <a:rPr lang="zh-CN" altLang="en-US" dirty="0"/>
              <a:t> </a:t>
            </a:r>
            <a:r>
              <a:rPr lang="en-GB" altLang="zh-CN" dirty="0"/>
              <a:t>law</a:t>
            </a:r>
            <a:r>
              <a:rPr lang="zh-CN" altLang="en-US" dirty="0"/>
              <a:t> </a:t>
            </a:r>
            <a:r>
              <a:rPr lang="en-GB" altLang="zh-CN" dirty="0"/>
              <a:t>of</a:t>
            </a:r>
            <a:r>
              <a:rPr lang="zh-CN" altLang="en-US" dirty="0"/>
              <a:t> </a:t>
            </a:r>
            <a:r>
              <a:rPr lang="en-GB" altLang="zh-CN" dirty="0"/>
              <a:t>cooling</a:t>
            </a:r>
            <a:r>
              <a:rPr lang="en-US" altLang="zh-CN" dirty="0"/>
              <a:t>,</a:t>
            </a:r>
            <a:r>
              <a:rPr lang="zh-CN" altLang="en-US" dirty="0"/>
              <a:t> </a:t>
            </a:r>
            <a:r>
              <a:rPr lang="en-GB" altLang="zh-CN" dirty="0"/>
              <a:t>there</a:t>
            </a:r>
            <a:r>
              <a:rPr lang="zh-CN" altLang="en-US" dirty="0"/>
              <a:t> </a:t>
            </a:r>
            <a:r>
              <a:rPr lang="en-GB" altLang="zh-CN" dirty="0"/>
              <a:t>exists</a:t>
            </a:r>
            <a:r>
              <a:rPr lang="zh-CN" altLang="en-US" dirty="0"/>
              <a:t> </a:t>
            </a:r>
            <a:r>
              <a:rPr lang="en-GB" altLang="zh-CN" dirty="0"/>
              <a:t>a</a:t>
            </a:r>
            <a:r>
              <a:rPr lang="zh-CN" altLang="en-US" dirty="0"/>
              <a:t> </a:t>
            </a:r>
            <a:r>
              <a:rPr lang="en-GB" altLang="zh-CN" dirty="0"/>
              <a:t>positive</a:t>
            </a:r>
            <a:r>
              <a:rPr lang="zh-CN" altLang="en-US" dirty="0"/>
              <a:t> </a:t>
            </a:r>
            <a:r>
              <a:rPr lang="en-GB" altLang="zh-CN" dirty="0"/>
              <a:t>constant</a:t>
            </a:r>
            <a:r>
              <a:rPr lang="zh-CN" altLang="en-US" dirty="0"/>
              <a:t> </a:t>
            </a:r>
            <a:r>
              <a:rPr lang="en-GB" altLang="zh-CN" i="1" dirty="0"/>
              <a:t>k</a:t>
            </a:r>
            <a:r>
              <a:rPr lang="zh-CN" altLang="en-US" dirty="0"/>
              <a:t> </a:t>
            </a:r>
            <a:r>
              <a:rPr lang="en-GB" altLang="zh-CN" dirty="0"/>
              <a:t>such</a:t>
            </a:r>
            <a:r>
              <a:rPr lang="zh-CN" altLang="en-US" dirty="0"/>
              <a:t> </a:t>
            </a:r>
            <a:r>
              <a:rPr lang="en-GB" altLang="zh-CN" dirty="0"/>
              <a:t>that</a:t>
            </a:r>
            <a:endParaRPr lang="en-US" altLang="zh-TW" dirty="0"/>
          </a:p>
          <a:p>
            <a:pPr marL="0" indent="0">
              <a:buNone/>
            </a:pP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37</a:t>
            </a:fld>
            <a:endParaRPr lang="en-US" altLang="zh-CN"/>
          </a:p>
        </p:txBody>
      </p:sp>
      <p:pic>
        <p:nvPicPr>
          <p:cNvPr id="6" name="圖片 5"/>
          <p:cNvPicPr>
            <a:picLocks noChangeAspect="1"/>
          </p:cNvPicPr>
          <p:nvPr/>
        </p:nvPicPr>
        <p:blipFill>
          <a:blip r:embed="rId2"/>
          <a:stretch>
            <a:fillRect/>
          </a:stretch>
        </p:blipFill>
        <p:spPr>
          <a:xfrm>
            <a:off x="2771800" y="5694442"/>
            <a:ext cx="3261090" cy="1160388"/>
          </a:xfrm>
          <a:prstGeom prst="rect">
            <a:avLst/>
          </a:prstGeom>
        </p:spPr>
      </p:pic>
    </p:spTree>
    <p:extLst>
      <p:ext uri="{BB962C8B-B14F-4D97-AF65-F5344CB8AC3E}">
        <p14:creationId xmlns:p14="http://schemas.microsoft.com/office/powerpoint/2010/main" val="302846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38</a:t>
            </a:fld>
            <a:endParaRPr lang="en-US" altLang="zh-CN"/>
          </a:p>
        </p:txBody>
      </p:sp>
      <p:pic>
        <p:nvPicPr>
          <p:cNvPr id="6" name="圖片 5"/>
          <p:cNvPicPr>
            <a:picLocks noChangeAspect="1"/>
          </p:cNvPicPr>
          <p:nvPr/>
        </p:nvPicPr>
        <p:blipFill>
          <a:blip r:embed="rId2"/>
          <a:stretch>
            <a:fillRect/>
          </a:stretch>
        </p:blipFill>
        <p:spPr>
          <a:xfrm>
            <a:off x="2411760" y="188640"/>
            <a:ext cx="4467696" cy="1746177"/>
          </a:xfrm>
          <a:prstGeom prst="rect">
            <a:avLst/>
          </a:prstGeom>
        </p:spPr>
      </p:pic>
      <p:pic>
        <p:nvPicPr>
          <p:cNvPr id="7" name="圖片 6"/>
          <p:cNvPicPr>
            <a:picLocks noChangeAspect="1"/>
          </p:cNvPicPr>
          <p:nvPr/>
        </p:nvPicPr>
        <p:blipFill>
          <a:blip r:embed="rId3"/>
          <a:stretch>
            <a:fillRect/>
          </a:stretch>
        </p:blipFill>
        <p:spPr>
          <a:xfrm>
            <a:off x="467544" y="2492896"/>
            <a:ext cx="3213100" cy="1498600"/>
          </a:xfrm>
          <a:prstGeom prst="rect">
            <a:avLst/>
          </a:prstGeom>
        </p:spPr>
      </p:pic>
      <p:pic>
        <p:nvPicPr>
          <p:cNvPr id="8" name="圖片 7"/>
          <p:cNvPicPr>
            <a:picLocks noChangeAspect="1"/>
          </p:cNvPicPr>
          <p:nvPr/>
        </p:nvPicPr>
        <p:blipFill>
          <a:blip r:embed="rId4"/>
          <a:stretch>
            <a:fillRect/>
          </a:stretch>
        </p:blipFill>
        <p:spPr>
          <a:xfrm>
            <a:off x="0" y="4759865"/>
            <a:ext cx="4220608" cy="2066032"/>
          </a:xfrm>
          <a:prstGeom prst="rect">
            <a:avLst/>
          </a:prstGeom>
        </p:spPr>
      </p:pic>
      <p:pic>
        <p:nvPicPr>
          <p:cNvPr id="9" name="圖片 8"/>
          <p:cNvPicPr>
            <a:picLocks noChangeAspect="1"/>
          </p:cNvPicPr>
          <p:nvPr/>
        </p:nvPicPr>
        <p:blipFill>
          <a:blip r:embed="rId5"/>
          <a:stretch>
            <a:fillRect/>
          </a:stretch>
        </p:blipFill>
        <p:spPr>
          <a:xfrm>
            <a:off x="4508754" y="2060848"/>
            <a:ext cx="4608512" cy="4640295"/>
          </a:xfrm>
          <a:prstGeom prst="rect">
            <a:avLst/>
          </a:prstGeom>
        </p:spPr>
      </p:pic>
    </p:spTree>
    <p:extLst>
      <p:ext uri="{BB962C8B-B14F-4D97-AF65-F5344CB8AC3E}">
        <p14:creationId xmlns:p14="http://schemas.microsoft.com/office/powerpoint/2010/main" val="32986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Logistic</a:t>
            </a:r>
            <a:r>
              <a:rPr kumimoji="1" lang="zh-CN" altLang="en-US" dirty="0"/>
              <a:t> </a:t>
            </a:r>
            <a:r>
              <a:rPr kumimoji="1" lang="en-GB" altLang="zh-CN" dirty="0"/>
              <a:t>growth</a:t>
            </a:r>
            <a:r>
              <a:rPr kumimoji="1" lang="zh-CN" altLang="en-US" dirty="0"/>
              <a:t> </a:t>
            </a:r>
            <a:r>
              <a:rPr kumimoji="1" lang="en-GB" altLang="zh-CN" dirty="0"/>
              <a:t>revisited</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39</a:t>
            </a:fld>
            <a:endParaRPr lang="en-US" altLang="zh-CN"/>
          </a:p>
        </p:txBody>
      </p:sp>
      <p:pic>
        <p:nvPicPr>
          <p:cNvPr id="6" name="圖片 5"/>
          <p:cNvPicPr>
            <a:picLocks noChangeAspect="1"/>
          </p:cNvPicPr>
          <p:nvPr/>
        </p:nvPicPr>
        <p:blipFill>
          <a:blip r:embed="rId3"/>
          <a:stretch>
            <a:fillRect/>
          </a:stretch>
        </p:blipFill>
        <p:spPr>
          <a:xfrm>
            <a:off x="1259632" y="1844824"/>
            <a:ext cx="2456160" cy="849615"/>
          </a:xfrm>
          <a:prstGeom prst="rect">
            <a:avLst/>
          </a:prstGeom>
        </p:spPr>
      </p:pic>
      <p:pic>
        <p:nvPicPr>
          <p:cNvPr id="7" name="圖片 6"/>
          <p:cNvPicPr>
            <a:picLocks noChangeAspect="1"/>
          </p:cNvPicPr>
          <p:nvPr/>
        </p:nvPicPr>
        <p:blipFill>
          <a:blip r:embed="rId4"/>
          <a:stretch>
            <a:fillRect/>
          </a:stretch>
        </p:blipFill>
        <p:spPr>
          <a:xfrm>
            <a:off x="4499992" y="1484784"/>
            <a:ext cx="4315621" cy="1714624"/>
          </a:xfrm>
          <a:prstGeom prst="rect">
            <a:avLst/>
          </a:prstGeom>
        </p:spPr>
      </p:pic>
      <p:pic>
        <p:nvPicPr>
          <p:cNvPr id="8" name="圖片 7"/>
          <p:cNvPicPr>
            <a:picLocks noChangeAspect="1"/>
          </p:cNvPicPr>
          <p:nvPr/>
        </p:nvPicPr>
        <p:blipFill>
          <a:blip r:embed="rId5"/>
          <a:stretch>
            <a:fillRect/>
          </a:stretch>
        </p:blipFill>
        <p:spPr>
          <a:xfrm>
            <a:off x="539552" y="4005064"/>
            <a:ext cx="3048000" cy="1993900"/>
          </a:xfrm>
          <a:prstGeom prst="rect">
            <a:avLst/>
          </a:prstGeom>
        </p:spPr>
      </p:pic>
      <p:pic>
        <p:nvPicPr>
          <p:cNvPr id="9" name="圖片 8"/>
          <p:cNvPicPr>
            <a:picLocks noChangeAspect="1"/>
          </p:cNvPicPr>
          <p:nvPr/>
        </p:nvPicPr>
        <p:blipFill>
          <a:blip r:embed="rId6"/>
          <a:stretch>
            <a:fillRect/>
          </a:stretch>
        </p:blipFill>
        <p:spPr>
          <a:xfrm>
            <a:off x="3851920" y="3637543"/>
            <a:ext cx="4908774" cy="2518137"/>
          </a:xfrm>
          <a:prstGeom prst="rect">
            <a:avLst/>
          </a:prstGeom>
        </p:spPr>
      </p:pic>
    </p:spTree>
    <p:extLst>
      <p:ext uri="{BB962C8B-B14F-4D97-AF65-F5344CB8AC3E}">
        <p14:creationId xmlns:p14="http://schemas.microsoft.com/office/powerpoint/2010/main" val="302556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Equations </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4</a:t>
            </a:fld>
            <a:endParaRPr lang="en-US" altLang="zh-CN"/>
          </a:p>
        </p:txBody>
      </p:sp>
      <mc:AlternateContent xmlns:mc="http://schemas.openxmlformats.org/markup-compatibility/2006" xmlns:a14="http://schemas.microsoft.com/office/drawing/2010/main">
        <mc:Choice Requires="a14">
          <p:sp>
            <p:nvSpPr>
              <p:cNvPr id="6" name="TextBox 5"/>
              <p:cNvSpPr txBox="1"/>
              <p:nvPr/>
            </p:nvSpPr>
            <p:spPr>
              <a:xfrm>
                <a:off x="5220072" y="1575251"/>
                <a:ext cx="25271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+2</m:t>
                      </m:r>
                      <m:sSup>
                        <m:sSupPr>
                          <m:ctrlPr>
                            <a:rPr lang="en-US" sz="2800" b="0" i="1" smtClean="0">
                              <a:latin typeface="Cambria Math" panose="02040503050406030204" pitchFamily="18" charset="0"/>
                            </a:rPr>
                          </m:ctrlPr>
                        </m:sSupPr>
                        <m:e>
                          <m:r>
                            <a:rPr lang="en-US" sz="2800" b="0" i="1" smtClean="0">
                              <a:latin typeface="Cambria Math"/>
                            </a:rPr>
                            <m:t>𝑦</m:t>
                          </m:r>
                        </m:e>
                        <m:sup>
                          <m:r>
                            <a:rPr lang="en-US" sz="2800" b="0" i="1" smtClean="0">
                              <a:latin typeface="Cambria Math"/>
                            </a:rPr>
                            <m:t>′</m:t>
                          </m:r>
                        </m:sup>
                      </m:sSup>
                      <m:r>
                        <a:rPr lang="en-US" sz="2800" b="0" i="1" smtClean="0">
                          <a:latin typeface="Cambria Math"/>
                        </a:rPr>
                        <m:t>=3</m:t>
                      </m:r>
                      <m:r>
                        <a:rPr lang="en-US" sz="2800" b="0" i="1" smtClean="0">
                          <a:latin typeface="Cambria Math"/>
                        </a:rPr>
                        <m:t>𝑦</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5220072" y="1575251"/>
                <a:ext cx="2527167"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87624" y="2392805"/>
                <a:ext cx="23171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1</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−3</m:t>
                          </m:r>
                          <m:r>
                            <a:rPr lang="en-US" sz="2800" b="0" i="1" smtClean="0">
                              <a:latin typeface="Cambria Math"/>
                            </a:rPr>
                            <m:t>𝑥</m:t>
                          </m:r>
                        </m:sup>
                      </m:sSup>
                    </m:oMath>
                  </m:oMathPara>
                </a14:m>
                <a:endParaRPr lang="en-US" sz="2800" b="0" dirty="0"/>
              </a:p>
            </p:txBody>
          </p:sp>
        </mc:Choice>
        <mc:Fallback xmlns="">
          <p:sp>
            <p:nvSpPr>
              <p:cNvPr id="12" name="TextBox 11"/>
              <p:cNvSpPr txBox="1">
                <a:spLocks noRot="1" noChangeAspect="1" noMove="1" noResize="1" noEditPoints="1" noAdjustHandles="1" noChangeArrowheads="1" noChangeShapeType="1" noTextEdit="1"/>
              </p:cNvSpPr>
              <p:nvPr/>
            </p:nvSpPr>
            <p:spPr>
              <a:xfrm>
                <a:off x="1187624" y="2392805"/>
                <a:ext cx="2317173"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52611" y="3094075"/>
                <a:ext cx="28766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1</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−3</m:t>
                          </m:r>
                          <m:r>
                            <a:rPr lang="en-US" sz="2800" b="0" i="1" smtClean="0">
                              <a:latin typeface="Cambria Math"/>
                            </a:rPr>
                            <m:t>𝑒</m:t>
                          </m:r>
                        </m:e>
                        <m:sup>
                          <m:r>
                            <a:rPr lang="en-US" sz="2800" b="0" i="1" smtClean="0">
                              <a:latin typeface="Cambria Math"/>
                            </a:rPr>
                            <m:t>−3</m:t>
                          </m:r>
                          <m:r>
                            <a:rPr lang="en-US" sz="2800" b="0" i="1" smtClean="0">
                              <a:latin typeface="Cambria Math"/>
                            </a:rPr>
                            <m:t>𝑥</m:t>
                          </m:r>
                        </m:sup>
                      </m:sSup>
                    </m:oMath>
                  </m:oMathPara>
                </a14:m>
                <a:endParaRPr lang="en-US" sz="2800" b="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52611" y="3094075"/>
                <a:ext cx="2876621"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163027" y="3789040"/>
                <a:ext cx="270189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1</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9</m:t>
                          </m:r>
                          <m:r>
                            <a:rPr lang="en-US" sz="2800" b="0" i="1" smtClean="0">
                              <a:latin typeface="Cambria Math"/>
                            </a:rPr>
                            <m:t>𝑒</m:t>
                          </m:r>
                        </m:e>
                        <m:sup>
                          <m:r>
                            <a:rPr lang="en-US" sz="2800" b="0" i="1" smtClean="0">
                              <a:latin typeface="Cambria Math"/>
                            </a:rPr>
                            <m:t>−3</m:t>
                          </m:r>
                          <m:r>
                            <a:rPr lang="en-US" sz="2800" b="0" i="1" smtClean="0">
                              <a:latin typeface="Cambria Math"/>
                            </a:rPr>
                            <m:t>𝑥</m:t>
                          </m:r>
                        </m:sup>
                      </m:sSup>
                    </m:oMath>
                  </m:oMathPara>
                </a14:m>
                <a:endParaRPr lang="en-US" sz="28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1163027" y="3789040"/>
                <a:ext cx="2701893" cy="523220"/>
              </a:xfrm>
              <a:prstGeom prst="rect">
                <a:avLst/>
              </a:prstGeom>
              <a:blipFill rotWithShape="1">
                <a:blip r:embed="rId5"/>
                <a:stretch>
                  <a:fillRect/>
                </a:stretch>
              </a:blipFill>
            </p:spPr>
            <p:txBody>
              <a:bodyPr/>
              <a:lstStyle/>
              <a:p>
                <a:r>
                  <a:rPr lang="en-US">
                    <a:noFill/>
                  </a:rPr>
                  <a:t> </a:t>
                </a:r>
              </a:p>
            </p:txBody>
          </p:sp>
        </mc:Fallback>
      </mc:AlternateContent>
      <p:sp>
        <p:nvSpPr>
          <p:cNvPr id="18" name="TextBox 17"/>
          <p:cNvSpPr txBox="1"/>
          <p:nvPr/>
        </p:nvSpPr>
        <p:spPr>
          <a:xfrm>
            <a:off x="1475656" y="1606029"/>
            <a:ext cx="3609321" cy="461665"/>
          </a:xfrm>
          <a:prstGeom prst="rect">
            <a:avLst/>
          </a:prstGeom>
          <a:noFill/>
        </p:spPr>
        <p:txBody>
          <a:bodyPr wrap="none" rtlCol="0">
            <a:spAutoFit/>
          </a:bodyPr>
          <a:lstStyle/>
          <a:p>
            <a:r>
              <a:rPr lang="en-US" sz="2400" dirty="0"/>
              <a:t>Two possible solutions of</a:t>
            </a:r>
          </a:p>
        </p:txBody>
      </p:sp>
      <mc:AlternateContent xmlns:mc="http://schemas.openxmlformats.org/markup-compatibility/2006" xmlns:a14="http://schemas.microsoft.com/office/drawing/2010/main">
        <mc:Choice Requires="a14">
          <p:sp>
            <p:nvSpPr>
              <p:cNvPr id="19" name="TextBox 18"/>
              <p:cNvSpPr txBox="1"/>
              <p:nvPr/>
            </p:nvSpPr>
            <p:spPr>
              <a:xfrm>
                <a:off x="626951" y="4554706"/>
                <a:ext cx="39279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9</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−3</m:t>
                          </m:r>
                          <m:r>
                            <a:rPr lang="en-US" sz="2800" b="0" i="1" smtClean="0">
                              <a:latin typeface="Cambria Math"/>
                            </a:rPr>
                            <m:t>𝑥</m:t>
                          </m:r>
                        </m:sup>
                      </m:sSup>
                      <m:r>
                        <a:rPr lang="en-US" sz="2800" b="0" i="1" smtClean="0">
                          <a:latin typeface="Cambria Math"/>
                        </a:rPr>
                        <m:t>−6</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−3</m:t>
                          </m:r>
                          <m:r>
                            <a:rPr lang="en-US" sz="2800" b="0" i="1" smtClean="0">
                              <a:latin typeface="Cambria Math"/>
                            </a:rPr>
                            <m:t>𝑥</m:t>
                          </m:r>
                        </m:sup>
                      </m:sSup>
                      <m:r>
                        <a:rPr lang="en-US" sz="2800" b="0" i="1" smtClean="0">
                          <a:latin typeface="Cambria Math"/>
                        </a:rPr>
                        <m:t>=3</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−3</m:t>
                          </m:r>
                          <m:r>
                            <a:rPr lang="en-US" sz="2800" b="0" i="1" smtClean="0">
                              <a:latin typeface="Cambria Math"/>
                            </a:rPr>
                            <m:t>𝑥</m:t>
                          </m:r>
                        </m:sup>
                      </m:sSup>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26951" y="4554706"/>
                <a:ext cx="3927935"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652119" y="2394117"/>
                <a:ext cx="19906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2</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oMath>
                  </m:oMathPara>
                </a14:m>
                <a:endParaRPr lang="en-US" sz="2800"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5652119" y="2394117"/>
                <a:ext cx="1990673"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652118" y="3094075"/>
                <a:ext cx="20836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2</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oMath>
                  </m:oMathPara>
                </a14:m>
                <a:endParaRPr lang="en-US" sz="2800" b="0" dirty="0"/>
              </a:p>
            </p:txBody>
          </p:sp>
        </mc:Choice>
        <mc:Fallback xmlns="">
          <p:sp>
            <p:nvSpPr>
              <p:cNvPr id="21" name="TextBox 20"/>
              <p:cNvSpPr txBox="1">
                <a:spLocks noRot="1" noChangeAspect="1" noMove="1" noResize="1" noEditPoints="1" noAdjustHandles="1" noChangeArrowheads="1" noChangeShapeType="1" noTextEdit="1"/>
              </p:cNvSpPr>
              <p:nvPr/>
            </p:nvSpPr>
            <p:spPr>
              <a:xfrm>
                <a:off x="5652118" y="3094075"/>
                <a:ext cx="2083647" cy="52322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652118" y="3783068"/>
                <a:ext cx="21766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𝑦</m:t>
                          </m:r>
                        </m:e>
                        <m:sub>
                          <m:r>
                            <a:rPr lang="en-US" sz="2800" b="0" i="1" smtClean="0">
                              <a:latin typeface="Cambria Math"/>
                            </a:rPr>
                            <m:t>2</m:t>
                          </m:r>
                        </m:sub>
                      </m:sSub>
                      <m:r>
                        <a:rPr lang="en-US" sz="2800" b="0" i="1" smtClean="0">
                          <a:latin typeface="Cambria Math"/>
                        </a:rPr>
                        <m:t>′′(</m:t>
                      </m:r>
                      <m:r>
                        <a:rPr lang="en-US" sz="2800" b="0" i="1" smtClean="0">
                          <a:latin typeface="Cambria Math"/>
                        </a:rPr>
                        <m:t>𝑥</m:t>
                      </m:r>
                      <m:r>
                        <a:rPr lang="en-US" sz="2800" b="0" i="1" smtClean="0">
                          <a:latin typeface="Cambria Math"/>
                        </a:rPr>
                        <m:t>)=</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oMath>
                  </m:oMathPara>
                </a14:m>
                <a:endParaRPr lang="en-US" sz="2800" b="0" dirty="0"/>
              </a:p>
            </p:txBody>
          </p:sp>
        </mc:Choice>
        <mc:Fallback xmlns="">
          <p:sp>
            <p:nvSpPr>
              <p:cNvPr id="22" name="TextBox 21"/>
              <p:cNvSpPr txBox="1">
                <a:spLocks noRot="1" noChangeAspect="1" noMove="1" noResize="1" noEditPoints="1" noAdjustHandles="1" noChangeArrowheads="1" noChangeShapeType="1" noTextEdit="1"/>
              </p:cNvSpPr>
              <p:nvPr/>
            </p:nvSpPr>
            <p:spPr>
              <a:xfrm>
                <a:off x="5652118" y="3783068"/>
                <a:ext cx="217662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31516" y="4509120"/>
                <a:ext cx="27248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r>
                        <a:rPr lang="en-US" sz="2800" b="0" i="1" smtClean="0">
                          <a:latin typeface="Cambria Math"/>
                        </a:rPr>
                        <m:t>+2</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r>
                        <a:rPr lang="en-US" sz="2800" b="0" i="1" smtClean="0">
                          <a:latin typeface="Cambria Math"/>
                        </a:rPr>
                        <m:t>=3</m:t>
                      </m:r>
                      <m:sSup>
                        <m:sSupPr>
                          <m:ctrlPr>
                            <a:rPr lang="en-US" sz="2800" b="0" i="1" smtClean="0">
                              <a:latin typeface="Cambria Math" panose="02040503050406030204" pitchFamily="18" charset="0"/>
                            </a:rPr>
                          </m:ctrlPr>
                        </m:sSupPr>
                        <m:e>
                          <m:r>
                            <a:rPr lang="en-US" sz="2800" b="0" i="1" smtClean="0">
                              <a:latin typeface="Cambria Math"/>
                            </a:rPr>
                            <m:t>𝑒</m:t>
                          </m:r>
                        </m:e>
                        <m:sup>
                          <m:r>
                            <a:rPr lang="en-US" sz="2800" b="0" i="1" smtClean="0">
                              <a:latin typeface="Cambria Math"/>
                            </a:rPr>
                            <m:t>𝑥</m:t>
                          </m:r>
                        </m:sup>
                      </m:sSup>
                    </m:oMath>
                  </m:oMathPara>
                </a14:m>
                <a:endParaRPr lang="en-US" sz="2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331516" y="4509120"/>
                <a:ext cx="2724849" cy="523220"/>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990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9" grpId="0"/>
      <p:bldP spid="20" grpId="0"/>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40</a:t>
            </a:fld>
            <a:endParaRPr lang="en-US" altLang="zh-CN"/>
          </a:p>
        </p:txBody>
      </p:sp>
      <p:pic>
        <p:nvPicPr>
          <p:cNvPr id="6" name="圖片 5"/>
          <p:cNvPicPr>
            <a:picLocks noChangeAspect="1"/>
          </p:cNvPicPr>
          <p:nvPr/>
        </p:nvPicPr>
        <p:blipFill>
          <a:blip r:embed="rId2"/>
          <a:stretch>
            <a:fillRect/>
          </a:stretch>
        </p:blipFill>
        <p:spPr>
          <a:xfrm>
            <a:off x="899592" y="1196752"/>
            <a:ext cx="7445480" cy="4327996"/>
          </a:xfrm>
          <a:prstGeom prst="rect">
            <a:avLst/>
          </a:prstGeom>
        </p:spPr>
      </p:pic>
    </p:spTree>
    <p:extLst>
      <p:ext uri="{BB962C8B-B14F-4D97-AF65-F5344CB8AC3E}">
        <p14:creationId xmlns:p14="http://schemas.microsoft.com/office/powerpoint/2010/main" val="2987404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First</a:t>
            </a:r>
            <a:r>
              <a:rPr lang="en-GB" altLang="zh-TW" dirty="0"/>
              <a:t>-</a:t>
            </a:r>
            <a:r>
              <a:rPr lang="en-GB" altLang="zh-CN" dirty="0"/>
              <a:t>order</a:t>
            </a:r>
            <a:r>
              <a:rPr lang="zh-CN" altLang="en-US" dirty="0"/>
              <a:t> </a:t>
            </a:r>
            <a:r>
              <a:rPr lang="en-GB" altLang="zh-CN" dirty="0"/>
              <a:t>initial</a:t>
            </a:r>
            <a:r>
              <a:rPr lang="zh-CN" altLang="en-US" dirty="0"/>
              <a:t> </a:t>
            </a:r>
            <a:r>
              <a:rPr lang="en-GB" altLang="zh-CN" dirty="0"/>
              <a:t>value</a:t>
            </a:r>
            <a:r>
              <a:rPr lang="zh-CN" altLang="en-US" dirty="0"/>
              <a:t> </a:t>
            </a:r>
            <a:r>
              <a:rPr lang="en-GB" altLang="zh-CN" dirty="0"/>
              <a:t>problems</a:t>
            </a:r>
            <a:endParaRPr kumimoji="1" lang="zh-TW" altLang="en-US" dirty="0"/>
          </a:p>
        </p:txBody>
      </p:sp>
      <p:sp>
        <p:nvSpPr>
          <p:cNvPr id="3" name="內容版面配置區 2"/>
          <p:cNvSpPr>
            <a:spLocks noGrp="1"/>
          </p:cNvSpPr>
          <p:nvPr>
            <p:ph idx="1"/>
          </p:nvPr>
        </p:nvSpPr>
        <p:spPr/>
        <p:txBody>
          <a:bodyPr/>
          <a:lstStyle/>
          <a:p>
            <a:r>
              <a:rPr kumimoji="1" lang="en-GB" altLang="zh-TW" dirty="0"/>
              <a:t>We</a:t>
            </a:r>
            <a:r>
              <a:rPr kumimoji="1" lang="zh-CN" altLang="en-US" dirty="0"/>
              <a:t> </a:t>
            </a:r>
            <a:r>
              <a:rPr kumimoji="1" lang="en-GB" altLang="zh-CN" dirty="0"/>
              <a:t>call</a:t>
            </a:r>
            <a:r>
              <a:rPr kumimoji="1" lang="zh-CN" altLang="en-US" dirty="0"/>
              <a:t> </a:t>
            </a:r>
            <a:r>
              <a:rPr lang="en-GB" altLang="zh-CN" dirty="0"/>
              <a:t>functions</a:t>
            </a:r>
            <a:r>
              <a:rPr lang="zh-CN" altLang="en-US" dirty="0"/>
              <a:t> </a:t>
            </a:r>
            <a:r>
              <a:rPr lang="en-GB" altLang="zh-CN" dirty="0"/>
              <a:t>with</a:t>
            </a:r>
            <a:r>
              <a:rPr lang="zh-CN" altLang="en-US" dirty="0"/>
              <a:t> </a:t>
            </a:r>
            <a:r>
              <a:rPr lang="en-GB" altLang="zh-CN" dirty="0"/>
              <a:t>the</a:t>
            </a:r>
            <a:r>
              <a:rPr lang="zh-CN" altLang="en-US" dirty="0"/>
              <a:t> </a:t>
            </a:r>
            <a:r>
              <a:rPr lang="en-GB" altLang="zh-CN" dirty="0"/>
              <a:t>general</a:t>
            </a:r>
            <a:r>
              <a:rPr lang="zh-CN" altLang="en-US" dirty="0"/>
              <a:t> </a:t>
            </a:r>
            <a:r>
              <a:rPr lang="en-GB" altLang="zh-CN" dirty="0"/>
              <a:t>form</a:t>
            </a:r>
          </a:p>
          <a:p>
            <a:endParaRPr kumimoji="1" lang="en-GB" altLang="zh-TW" dirty="0"/>
          </a:p>
          <a:p>
            <a:endParaRPr lang="en-GB" altLang="zh-TW" dirty="0"/>
          </a:p>
          <a:p>
            <a:pPr marL="0" indent="0">
              <a:buNone/>
            </a:pPr>
            <a:r>
              <a:rPr lang="en-GB" altLang="zh-TW" dirty="0">
                <a:solidFill>
                  <a:srgbClr val="FF0000"/>
                </a:solidFill>
              </a:rPr>
              <a:t>f</a:t>
            </a:r>
            <a:r>
              <a:rPr kumimoji="1" lang="en-GB" altLang="zh-TW" dirty="0">
                <a:solidFill>
                  <a:srgbClr val="FF0000"/>
                </a:solidFill>
              </a:rPr>
              <a:t>irst</a:t>
            </a:r>
            <a:r>
              <a:rPr kumimoji="1" lang="en-US" altLang="zh-CN" dirty="0">
                <a:solidFill>
                  <a:srgbClr val="FF0000"/>
                </a:solidFill>
              </a:rPr>
              <a:t>-order</a:t>
            </a:r>
            <a:r>
              <a:rPr kumimoji="1" lang="zh-CN" altLang="en-US" dirty="0">
                <a:solidFill>
                  <a:srgbClr val="FF0000"/>
                </a:solidFill>
              </a:rPr>
              <a:t> </a:t>
            </a:r>
            <a:r>
              <a:rPr kumimoji="1" lang="en-GB" altLang="zh-CN" dirty="0">
                <a:solidFill>
                  <a:srgbClr val="FF0000"/>
                </a:solidFill>
              </a:rPr>
              <a:t>initial</a:t>
            </a:r>
            <a:r>
              <a:rPr kumimoji="1" lang="zh-CN" altLang="en-US" dirty="0">
                <a:solidFill>
                  <a:srgbClr val="FF0000"/>
                </a:solidFill>
              </a:rPr>
              <a:t> </a:t>
            </a:r>
            <a:r>
              <a:rPr kumimoji="1" lang="en-GB" altLang="zh-CN" dirty="0">
                <a:solidFill>
                  <a:srgbClr val="FF0000"/>
                </a:solidFill>
              </a:rPr>
              <a:t>value</a:t>
            </a:r>
            <a:r>
              <a:rPr kumimoji="1" lang="zh-CN" altLang="en-US" dirty="0">
                <a:solidFill>
                  <a:srgbClr val="FF0000"/>
                </a:solidFill>
              </a:rPr>
              <a:t> </a:t>
            </a:r>
            <a:r>
              <a:rPr kumimoji="1" lang="en-GB" altLang="zh-CN" dirty="0">
                <a:solidFill>
                  <a:srgbClr val="FF0000"/>
                </a:solidFill>
              </a:rPr>
              <a:t>problems</a:t>
            </a:r>
            <a:r>
              <a:rPr kumimoji="1" lang="en-US" altLang="zh-CN" dirty="0">
                <a:solidFill>
                  <a:srgbClr val="FF0000"/>
                </a:solidFill>
              </a:rPr>
              <a:t>.</a:t>
            </a:r>
          </a:p>
          <a:p>
            <a:r>
              <a:rPr kumimoji="1" lang="en-GB" altLang="zh-TW" dirty="0"/>
              <a:t>Three</a:t>
            </a:r>
            <a:r>
              <a:rPr kumimoji="1" lang="zh-CN" altLang="en-US" dirty="0"/>
              <a:t> </a:t>
            </a:r>
            <a:r>
              <a:rPr kumimoji="1" lang="en-GB" altLang="zh-CN" dirty="0"/>
              <a:t>components</a:t>
            </a:r>
          </a:p>
          <a:p>
            <a:pPr lvl="1"/>
            <a:r>
              <a:rPr kumimoji="1" lang="en-GB" altLang="zh-TW" dirty="0"/>
              <a:t>Differential</a:t>
            </a:r>
            <a:r>
              <a:rPr kumimoji="1" lang="zh-CN" altLang="en-US" dirty="0"/>
              <a:t> </a:t>
            </a:r>
            <a:r>
              <a:rPr kumimoji="1" lang="en-GB" altLang="zh-CN" dirty="0"/>
              <a:t>equation</a:t>
            </a:r>
          </a:p>
          <a:p>
            <a:pPr lvl="1"/>
            <a:r>
              <a:rPr lang="en-GB" altLang="zh-TW" dirty="0"/>
              <a:t>Initial</a:t>
            </a:r>
            <a:r>
              <a:rPr lang="zh-CN" altLang="en-US" dirty="0"/>
              <a:t> </a:t>
            </a:r>
            <a:r>
              <a:rPr lang="en-GB" altLang="zh-CN" dirty="0"/>
              <a:t>value</a:t>
            </a:r>
          </a:p>
          <a:p>
            <a:pPr lvl="1"/>
            <a:r>
              <a:rPr kumimoji="1" lang="en-GB" altLang="zh-TW" dirty="0"/>
              <a:t>Interval</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41</a:t>
            </a:fld>
            <a:endParaRPr lang="en-US" altLang="zh-CN"/>
          </a:p>
        </p:txBody>
      </p:sp>
      <p:pic>
        <p:nvPicPr>
          <p:cNvPr id="6" name="圖片 5"/>
          <p:cNvPicPr>
            <a:picLocks noChangeAspect="1"/>
          </p:cNvPicPr>
          <p:nvPr/>
        </p:nvPicPr>
        <p:blipFill>
          <a:blip r:embed="rId2"/>
          <a:stretch>
            <a:fillRect/>
          </a:stretch>
        </p:blipFill>
        <p:spPr>
          <a:xfrm>
            <a:off x="1547664" y="2348880"/>
            <a:ext cx="5994459" cy="1041772"/>
          </a:xfrm>
          <a:prstGeom prst="rect">
            <a:avLst/>
          </a:prstGeom>
        </p:spPr>
      </p:pic>
    </p:spTree>
    <p:extLst>
      <p:ext uri="{BB962C8B-B14F-4D97-AF65-F5344CB8AC3E}">
        <p14:creationId xmlns:p14="http://schemas.microsoft.com/office/powerpoint/2010/main" val="4182994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Approximation</a:t>
            </a:r>
            <a:r>
              <a:rPr kumimoji="1" lang="zh-CN" altLang="en-US" dirty="0"/>
              <a:t> </a:t>
            </a:r>
            <a:r>
              <a:rPr kumimoji="1" lang="en-GB" altLang="zh-CN" dirty="0"/>
              <a:t>solution</a:t>
            </a:r>
            <a:r>
              <a:rPr kumimoji="1" lang="zh-CN" altLang="en-US" dirty="0"/>
              <a:t> </a:t>
            </a:r>
            <a:r>
              <a:rPr kumimoji="1" lang="en-GB" altLang="zh-CN" dirty="0"/>
              <a:t>to</a:t>
            </a:r>
            <a:r>
              <a:rPr kumimoji="1" lang="zh-CN" altLang="en-US" dirty="0"/>
              <a:t> </a:t>
            </a:r>
            <a:r>
              <a:rPr kumimoji="1" lang="en-GB" altLang="zh-CN" dirty="0"/>
              <a:t>initial</a:t>
            </a:r>
            <a:r>
              <a:rPr kumimoji="1" lang="zh-CN" altLang="en-US" dirty="0"/>
              <a:t> </a:t>
            </a:r>
            <a:r>
              <a:rPr kumimoji="1" lang="en-GB" altLang="zh-CN" dirty="0"/>
              <a:t>value</a:t>
            </a:r>
            <a:r>
              <a:rPr kumimoji="1" lang="zh-CN" altLang="en-US" dirty="0"/>
              <a:t> </a:t>
            </a:r>
            <a:r>
              <a:rPr lang="en-GB" altLang="zh-CN" dirty="0"/>
              <a:t>problems</a:t>
            </a:r>
            <a:endParaRPr kumimoji="1" lang="zh-TW" altLang="en-US" dirty="0"/>
          </a:p>
        </p:txBody>
      </p:sp>
      <p:sp>
        <p:nvSpPr>
          <p:cNvPr id="3" name="內容版面配置區 2"/>
          <p:cNvSpPr>
            <a:spLocks noGrp="1"/>
          </p:cNvSpPr>
          <p:nvPr>
            <p:ph idx="1"/>
          </p:nvPr>
        </p:nvSpPr>
        <p:spPr/>
        <p:txBody>
          <a:bodyPr/>
          <a:lstStyle/>
          <a:p>
            <a:r>
              <a:rPr kumimoji="1" lang="en-GB" altLang="zh-TW" dirty="0"/>
              <a:t>Initial</a:t>
            </a:r>
            <a:r>
              <a:rPr kumimoji="1" lang="zh-CN" altLang="en-US" dirty="0"/>
              <a:t> </a:t>
            </a:r>
            <a:r>
              <a:rPr kumimoji="1" lang="en-GB" altLang="zh-CN" dirty="0"/>
              <a:t>value</a:t>
            </a:r>
            <a:r>
              <a:rPr kumimoji="1" lang="zh-CN" altLang="en-US" dirty="0"/>
              <a:t> </a:t>
            </a:r>
            <a:r>
              <a:rPr kumimoji="1" lang="en-GB" altLang="zh-CN" dirty="0"/>
              <a:t>problems</a:t>
            </a:r>
            <a:r>
              <a:rPr kumimoji="1" lang="zh-CN" altLang="en-US" dirty="0"/>
              <a:t> </a:t>
            </a:r>
            <a:r>
              <a:rPr kumimoji="1" lang="en-GB" altLang="zh-CN" dirty="0"/>
              <a:t>are</a:t>
            </a:r>
            <a:r>
              <a:rPr kumimoji="1" lang="zh-CN" altLang="en-US" dirty="0"/>
              <a:t> </a:t>
            </a:r>
            <a:r>
              <a:rPr kumimoji="1" lang="en-GB" altLang="zh-CN" dirty="0"/>
              <a:t>usually</a:t>
            </a:r>
            <a:r>
              <a:rPr kumimoji="1" lang="zh-CN" altLang="en-US" dirty="0"/>
              <a:t> </a:t>
            </a:r>
            <a:r>
              <a:rPr kumimoji="1" lang="en-GB" altLang="zh-CN" dirty="0"/>
              <a:t>difficult</a:t>
            </a:r>
            <a:r>
              <a:rPr kumimoji="1" lang="zh-CN" altLang="en-US" dirty="0"/>
              <a:t> </a:t>
            </a:r>
            <a:r>
              <a:rPr kumimoji="1" lang="en-GB" altLang="zh-CN" dirty="0"/>
              <a:t>to</a:t>
            </a:r>
            <a:r>
              <a:rPr kumimoji="1" lang="zh-CN" altLang="en-US" dirty="0"/>
              <a:t> </a:t>
            </a:r>
            <a:r>
              <a:rPr kumimoji="1" lang="en-GB" altLang="zh-CN" dirty="0"/>
              <a:t>solve</a:t>
            </a:r>
            <a:r>
              <a:rPr kumimoji="1" lang="zh-CN" altLang="en-US" dirty="0"/>
              <a:t> </a:t>
            </a:r>
            <a:r>
              <a:rPr lang="en-GB" altLang="zh-CN" dirty="0"/>
              <a:t>except</a:t>
            </a:r>
            <a:r>
              <a:rPr lang="zh-CN" altLang="en-US" dirty="0"/>
              <a:t> </a:t>
            </a:r>
            <a:r>
              <a:rPr lang="en-GB" altLang="zh-CN" dirty="0"/>
              <a:t>for</a:t>
            </a:r>
            <a:r>
              <a:rPr lang="zh-CN" altLang="en-US" dirty="0"/>
              <a:t> </a:t>
            </a:r>
            <a:r>
              <a:rPr lang="en-GB" altLang="zh-CN" dirty="0"/>
              <a:t>some</a:t>
            </a:r>
            <a:r>
              <a:rPr lang="zh-CN" altLang="en-US" dirty="0"/>
              <a:t> </a:t>
            </a:r>
            <a:r>
              <a:rPr lang="en-GB" altLang="zh-CN" dirty="0"/>
              <a:t>special</a:t>
            </a:r>
            <a:r>
              <a:rPr lang="zh-CN" altLang="en-US" dirty="0"/>
              <a:t> </a:t>
            </a:r>
            <a:r>
              <a:rPr lang="en-GB" altLang="zh-CN" dirty="0"/>
              <a:t>cases</a:t>
            </a:r>
            <a:r>
              <a:rPr lang="zh-CN" altLang="en-US" dirty="0"/>
              <a:t> </a:t>
            </a:r>
            <a:r>
              <a:rPr lang="en-US" altLang="zh-CN" dirty="0"/>
              <a:t>(e.g.,</a:t>
            </a:r>
            <a:r>
              <a:rPr lang="zh-CN" altLang="en-US" dirty="0"/>
              <a:t> </a:t>
            </a:r>
            <a:r>
              <a:rPr lang="en-GB" altLang="zh-CN" dirty="0"/>
              <a:t>autonomous differential equation).</a:t>
            </a:r>
          </a:p>
          <a:p>
            <a:r>
              <a:rPr kumimoji="1" lang="en-GB" altLang="zh-TW" dirty="0"/>
              <a:t>Therefore, we need</a:t>
            </a:r>
            <a:r>
              <a:rPr kumimoji="1" lang="zh-CN" altLang="en-US" dirty="0"/>
              <a:t> </a:t>
            </a:r>
            <a:r>
              <a:rPr lang="en-GB" altLang="zh-CN" dirty="0"/>
              <a:t>some</a:t>
            </a:r>
            <a:r>
              <a:rPr lang="zh-CN" altLang="en-US" dirty="0"/>
              <a:t> </a:t>
            </a:r>
            <a:r>
              <a:rPr lang="en-GB" altLang="zh-CN" dirty="0">
                <a:solidFill>
                  <a:srgbClr val="FF0000"/>
                </a:solidFill>
              </a:rPr>
              <a:t>numerical</a:t>
            </a:r>
            <a:r>
              <a:rPr lang="zh-CN" altLang="en-US" dirty="0">
                <a:solidFill>
                  <a:srgbClr val="FF0000"/>
                </a:solidFill>
              </a:rPr>
              <a:t> </a:t>
            </a:r>
            <a:r>
              <a:rPr lang="en-GB" altLang="zh-CN" dirty="0">
                <a:solidFill>
                  <a:srgbClr val="FF0000"/>
                </a:solidFill>
              </a:rPr>
              <a:t>method</a:t>
            </a:r>
            <a:r>
              <a:rPr lang="zh-CN" altLang="en-US" dirty="0">
                <a:solidFill>
                  <a:srgbClr val="FF0000"/>
                </a:solidFill>
              </a:rPr>
              <a:t> </a:t>
            </a:r>
            <a:r>
              <a:rPr lang="en-GB" altLang="zh-CN" dirty="0"/>
              <a:t>to</a:t>
            </a:r>
            <a:r>
              <a:rPr lang="zh-CN" altLang="en-US" dirty="0"/>
              <a:t> </a:t>
            </a:r>
            <a:r>
              <a:rPr lang="en-GB" altLang="zh-CN" dirty="0"/>
              <a:t>solve</a:t>
            </a:r>
            <a:r>
              <a:rPr lang="zh-CN" altLang="en-US" dirty="0"/>
              <a:t> </a:t>
            </a:r>
            <a:r>
              <a:rPr lang="en-GB" altLang="zh-CN" dirty="0"/>
              <a:t>such</a:t>
            </a:r>
            <a:r>
              <a:rPr lang="zh-CN" altLang="en-US" dirty="0"/>
              <a:t> </a:t>
            </a:r>
            <a:r>
              <a:rPr lang="en-GB" altLang="zh-CN" dirty="0"/>
              <a:t>problem</a:t>
            </a:r>
          </a:p>
          <a:p>
            <a:r>
              <a:rPr lang="en-GB" altLang="zh-TW" dirty="0"/>
              <a:t>Given</a:t>
            </a:r>
            <a:r>
              <a:rPr lang="zh-CN" altLang="en-US" dirty="0"/>
              <a:t> </a:t>
            </a:r>
            <a:r>
              <a:rPr lang="en-GB" altLang="zh-CN" dirty="0"/>
              <a:t>the</a:t>
            </a:r>
            <a:r>
              <a:rPr lang="zh-CN" altLang="en-US" dirty="0"/>
              <a:t> </a:t>
            </a:r>
            <a:r>
              <a:rPr lang="en-GB" altLang="zh-CN" dirty="0"/>
              <a:t>differential</a:t>
            </a:r>
            <a:r>
              <a:rPr lang="zh-CN" altLang="en-US" dirty="0"/>
              <a:t> </a:t>
            </a:r>
            <a:r>
              <a:rPr lang="en-GB" altLang="zh-CN" dirty="0"/>
              <a:t>equation</a:t>
            </a:r>
            <a:r>
              <a:rPr lang="zh-CN" altLang="en-US" dirty="0"/>
              <a:t> </a:t>
            </a:r>
            <a:r>
              <a:rPr lang="en-GB" altLang="zh-CN" dirty="0"/>
              <a:t>and</a:t>
            </a:r>
            <a:r>
              <a:rPr lang="zh-CN" altLang="en-US" dirty="0"/>
              <a:t> </a:t>
            </a:r>
            <a:r>
              <a:rPr lang="en-GB" altLang="zh-CN" dirty="0"/>
              <a:t>initial</a:t>
            </a:r>
            <a:r>
              <a:rPr lang="zh-CN" altLang="en-US" dirty="0"/>
              <a:t> </a:t>
            </a:r>
            <a:r>
              <a:rPr lang="en-GB" altLang="zh-CN" dirty="0"/>
              <a:t>value</a:t>
            </a:r>
            <a:r>
              <a:rPr lang="en-US" altLang="zh-CN" dirty="0"/>
              <a:t>,</a:t>
            </a:r>
            <a:r>
              <a:rPr lang="zh-CN" altLang="en-US" dirty="0"/>
              <a:t> </a:t>
            </a:r>
            <a:r>
              <a:rPr lang="en-GB" altLang="zh-CN" dirty="0"/>
              <a:t>we</a:t>
            </a:r>
            <a:r>
              <a:rPr lang="zh-CN" altLang="en-US" dirty="0"/>
              <a:t> </a:t>
            </a:r>
            <a:r>
              <a:rPr lang="en-GB" altLang="zh-CN" dirty="0"/>
              <a:t>can</a:t>
            </a:r>
            <a:r>
              <a:rPr lang="zh-CN" altLang="en-US" dirty="0"/>
              <a:t> </a:t>
            </a:r>
            <a:r>
              <a:rPr lang="en-GB" altLang="zh-CN" dirty="0"/>
              <a:t>get</a:t>
            </a:r>
            <a:r>
              <a:rPr lang="zh-CN" altLang="en-US" dirty="0"/>
              <a:t> </a:t>
            </a:r>
            <a:r>
              <a:rPr lang="en-GB" altLang="zh-CN" dirty="0"/>
              <a:t>an</a:t>
            </a:r>
            <a:r>
              <a:rPr lang="zh-CN" altLang="en-US" dirty="0"/>
              <a:t> </a:t>
            </a:r>
            <a:r>
              <a:rPr lang="en-GB" altLang="zh-CN" dirty="0"/>
              <a:t>approximation</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42</a:t>
            </a:fld>
            <a:endParaRPr lang="en-US" altLang="zh-CN"/>
          </a:p>
        </p:txBody>
      </p:sp>
      <p:pic>
        <p:nvPicPr>
          <p:cNvPr id="6" name="圖片 5"/>
          <p:cNvPicPr>
            <a:picLocks noChangeAspect="1"/>
          </p:cNvPicPr>
          <p:nvPr/>
        </p:nvPicPr>
        <p:blipFill>
          <a:blip r:embed="rId2"/>
          <a:stretch>
            <a:fillRect/>
          </a:stretch>
        </p:blipFill>
        <p:spPr>
          <a:xfrm>
            <a:off x="2555776" y="5301208"/>
            <a:ext cx="4486813" cy="711324"/>
          </a:xfrm>
          <a:prstGeom prst="rect">
            <a:avLst/>
          </a:prstGeom>
        </p:spPr>
      </p:pic>
    </p:spTree>
    <p:extLst>
      <p:ext uri="{BB962C8B-B14F-4D97-AF65-F5344CB8AC3E}">
        <p14:creationId xmlns:p14="http://schemas.microsoft.com/office/powerpoint/2010/main" val="1900867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43</a:t>
            </a:fld>
            <a:endParaRPr lang="en-US" altLang="zh-CN"/>
          </a:p>
        </p:txBody>
      </p:sp>
      <p:pic>
        <p:nvPicPr>
          <p:cNvPr id="6" name="圖片 5"/>
          <p:cNvPicPr>
            <a:picLocks noChangeAspect="1"/>
          </p:cNvPicPr>
          <p:nvPr/>
        </p:nvPicPr>
        <p:blipFill>
          <a:blip r:embed="rId2"/>
          <a:stretch>
            <a:fillRect/>
          </a:stretch>
        </p:blipFill>
        <p:spPr>
          <a:xfrm>
            <a:off x="323528" y="1700808"/>
            <a:ext cx="5472608" cy="3747167"/>
          </a:xfrm>
          <a:prstGeom prst="rect">
            <a:avLst/>
          </a:prstGeom>
        </p:spPr>
      </p:pic>
      <p:pic>
        <p:nvPicPr>
          <p:cNvPr id="8" name="圖片 7"/>
          <p:cNvPicPr>
            <a:picLocks noChangeAspect="1"/>
          </p:cNvPicPr>
          <p:nvPr/>
        </p:nvPicPr>
        <p:blipFill>
          <a:blip r:embed="rId3"/>
          <a:stretch>
            <a:fillRect/>
          </a:stretch>
        </p:blipFill>
        <p:spPr>
          <a:xfrm>
            <a:off x="6012160" y="2996952"/>
            <a:ext cx="2781300" cy="1079500"/>
          </a:xfrm>
          <a:prstGeom prst="rect">
            <a:avLst/>
          </a:prstGeom>
        </p:spPr>
      </p:pic>
    </p:spTree>
    <p:extLst>
      <p:ext uri="{BB962C8B-B14F-4D97-AF65-F5344CB8AC3E}">
        <p14:creationId xmlns:p14="http://schemas.microsoft.com/office/powerpoint/2010/main" val="1791850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548680"/>
            <a:ext cx="8229600" cy="4530725"/>
          </a:xfrm>
        </p:spPr>
        <p:txBody>
          <a:bodyPr/>
          <a:lstStyle/>
          <a:p>
            <a:r>
              <a:rPr kumimoji="1" lang="en-GB" altLang="zh-TW" dirty="0">
                <a:solidFill>
                  <a:srgbClr val="FF0000"/>
                </a:solidFill>
              </a:rPr>
              <a:t>Euler’s</a:t>
            </a:r>
            <a:r>
              <a:rPr kumimoji="1" lang="zh-CN" altLang="en-US" dirty="0">
                <a:solidFill>
                  <a:srgbClr val="FF0000"/>
                </a:solidFill>
              </a:rPr>
              <a:t> </a:t>
            </a:r>
            <a:r>
              <a:rPr kumimoji="1" lang="en-GB" altLang="zh-CN" dirty="0">
                <a:solidFill>
                  <a:srgbClr val="FF0000"/>
                </a:solidFill>
              </a:rPr>
              <a:t>Method</a:t>
            </a:r>
            <a:r>
              <a:rPr kumimoji="1" lang="en-US" altLang="zh-CN" dirty="0">
                <a:solidFill>
                  <a:srgbClr val="FF0000"/>
                </a:solidFill>
              </a:rPr>
              <a:t>:</a:t>
            </a:r>
            <a:r>
              <a:rPr kumimoji="1" lang="zh-CN" altLang="en-US" dirty="0">
                <a:solidFill>
                  <a:srgbClr val="FF0000"/>
                </a:solidFill>
              </a:rPr>
              <a:t> </a:t>
            </a:r>
            <a:r>
              <a:rPr kumimoji="1" lang="en-GB" altLang="zh-CN" dirty="0"/>
              <a:t>put</a:t>
            </a:r>
            <a:r>
              <a:rPr kumimoji="1" lang="zh-CN" altLang="en-US" dirty="0"/>
              <a:t> </a:t>
            </a:r>
            <a:r>
              <a:rPr kumimoji="1" lang="en-GB" altLang="zh-CN" dirty="0"/>
              <a:t>together</a:t>
            </a:r>
            <a:r>
              <a:rPr kumimoji="1" lang="zh-CN" altLang="en-US" dirty="0"/>
              <a:t> </a:t>
            </a:r>
            <a:r>
              <a:rPr kumimoji="1" lang="en-GB" altLang="zh-CN" dirty="0"/>
              <a:t>a</a:t>
            </a:r>
            <a:r>
              <a:rPr kumimoji="1" lang="zh-CN" altLang="en-US" dirty="0"/>
              <a:t> </a:t>
            </a:r>
            <a:r>
              <a:rPr kumimoji="1" lang="en-GB" altLang="zh-CN" dirty="0"/>
              <a:t>string</a:t>
            </a:r>
            <a:r>
              <a:rPr kumimoji="1" lang="zh-CN" altLang="en-US" dirty="0"/>
              <a:t> </a:t>
            </a:r>
            <a:r>
              <a:rPr kumimoji="1" lang="en-GB" altLang="zh-CN" dirty="0"/>
              <a:t>of</a:t>
            </a:r>
            <a:r>
              <a:rPr kumimoji="1" lang="zh-CN" altLang="en-US" dirty="0"/>
              <a:t> </a:t>
            </a:r>
            <a:r>
              <a:rPr kumimoji="1" lang="en-GB" altLang="zh-CN" dirty="0"/>
              <a:t>tangent</a:t>
            </a:r>
            <a:r>
              <a:rPr kumimoji="1" lang="zh-CN" altLang="en-US" dirty="0"/>
              <a:t> </a:t>
            </a:r>
            <a:r>
              <a:rPr kumimoji="1" lang="en-GB" altLang="zh-CN" dirty="0"/>
              <a:t>line</a:t>
            </a:r>
            <a:r>
              <a:rPr kumimoji="1" lang="zh-CN" altLang="en-US" dirty="0"/>
              <a:t> </a:t>
            </a:r>
            <a:r>
              <a:rPr kumimoji="1" lang="en-GB" altLang="zh-CN" dirty="0"/>
              <a:t>approximations</a:t>
            </a:r>
            <a:r>
              <a:rPr kumimoji="1" lang="zh-CN" altLang="en-US" dirty="0"/>
              <a:t> </a:t>
            </a:r>
            <a:r>
              <a:rPr kumimoji="1" lang="en-GB" altLang="zh-CN" dirty="0"/>
              <a:t>t</a:t>
            </a:r>
            <a:r>
              <a:rPr lang="en-GB" altLang="zh-CN" dirty="0"/>
              <a:t>o</a:t>
            </a:r>
            <a:r>
              <a:rPr lang="zh-CN" altLang="en-US" dirty="0"/>
              <a:t> </a:t>
            </a:r>
            <a:r>
              <a:rPr lang="en-GB" altLang="zh-CN" dirty="0"/>
              <a:t>the</a:t>
            </a:r>
            <a:r>
              <a:rPr lang="zh-CN" altLang="en-US" dirty="0"/>
              <a:t> </a:t>
            </a:r>
            <a:r>
              <a:rPr lang="en-GB" altLang="zh-CN" dirty="0"/>
              <a:t>curve</a:t>
            </a:r>
            <a:r>
              <a:rPr lang="zh-CN" altLang="en-US" dirty="0"/>
              <a:t> </a:t>
            </a:r>
            <a:r>
              <a:rPr lang="en-GB" altLang="zh-CN" dirty="0"/>
              <a:t>over</a:t>
            </a:r>
            <a:r>
              <a:rPr lang="zh-CN" altLang="en-US" dirty="0"/>
              <a:t> </a:t>
            </a:r>
            <a:r>
              <a:rPr lang="en-GB" altLang="zh-CN" dirty="0"/>
              <a:t>a</a:t>
            </a:r>
            <a:r>
              <a:rPr lang="zh-CN" altLang="en-US" dirty="0"/>
              <a:t> </a:t>
            </a:r>
            <a:r>
              <a:rPr lang="en-GB" altLang="zh-CN" dirty="0"/>
              <a:t>longer</a:t>
            </a:r>
            <a:r>
              <a:rPr lang="zh-CN" altLang="en-US" dirty="0"/>
              <a:t> </a:t>
            </a:r>
            <a:r>
              <a:rPr lang="en-GB" altLang="zh-CN" dirty="0"/>
              <a:t>stretch</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44</a:t>
            </a:fld>
            <a:endParaRPr lang="en-US" altLang="zh-CN"/>
          </a:p>
        </p:txBody>
      </p:sp>
      <p:pic>
        <p:nvPicPr>
          <p:cNvPr id="7" name="圖片 6"/>
          <p:cNvPicPr>
            <a:picLocks noChangeAspect="1"/>
          </p:cNvPicPr>
          <p:nvPr/>
        </p:nvPicPr>
        <p:blipFill>
          <a:blip r:embed="rId2"/>
          <a:stretch>
            <a:fillRect/>
          </a:stretch>
        </p:blipFill>
        <p:spPr>
          <a:xfrm>
            <a:off x="323529" y="3284985"/>
            <a:ext cx="3456383" cy="617212"/>
          </a:xfrm>
          <a:prstGeom prst="rect">
            <a:avLst/>
          </a:prstGeom>
        </p:spPr>
      </p:pic>
      <p:pic>
        <p:nvPicPr>
          <p:cNvPr id="8" name="圖片 7"/>
          <p:cNvPicPr>
            <a:picLocks noChangeAspect="1"/>
          </p:cNvPicPr>
          <p:nvPr/>
        </p:nvPicPr>
        <p:blipFill>
          <a:blip r:embed="rId3"/>
          <a:stretch>
            <a:fillRect/>
          </a:stretch>
        </p:blipFill>
        <p:spPr>
          <a:xfrm>
            <a:off x="467544" y="4005064"/>
            <a:ext cx="3337198" cy="504056"/>
          </a:xfrm>
          <a:prstGeom prst="rect">
            <a:avLst/>
          </a:prstGeom>
        </p:spPr>
      </p:pic>
      <p:sp>
        <p:nvSpPr>
          <p:cNvPr id="9" name="文字方塊 8"/>
          <p:cNvSpPr txBox="1"/>
          <p:nvPr/>
        </p:nvSpPr>
        <p:spPr>
          <a:xfrm>
            <a:off x="467544" y="4581128"/>
            <a:ext cx="4104456" cy="1717393"/>
          </a:xfrm>
          <a:prstGeom prst="rect">
            <a:avLst/>
          </a:prstGeom>
          <a:noFill/>
        </p:spPr>
        <p:txBody>
          <a:bodyPr wrap="square" rtlCol="0">
            <a:spAutoFit/>
          </a:bodyPr>
          <a:lstStyle/>
          <a:p>
            <a:r>
              <a:rPr kumimoji="1" lang="mr-IN" altLang="zh-TW" sz="2400" dirty="0"/>
              <a:t>…</a:t>
            </a:r>
            <a:endParaRPr kumimoji="1" lang="en-GB" altLang="zh-TW" sz="2400" dirty="0"/>
          </a:p>
          <a:p>
            <a:endParaRPr kumimoji="1" lang="en-GB" altLang="zh-TW" sz="2400" dirty="0"/>
          </a:p>
          <a:p>
            <a:r>
              <a:rPr kumimoji="1" lang="en-GB" altLang="zh-TW" sz="2400" dirty="0"/>
              <a:t>Only involve simple additions and multiplications </a:t>
            </a:r>
            <a:endParaRPr kumimoji="1" lang="zh-TW" altLang="en-US" sz="2400" dirty="0"/>
          </a:p>
        </p:txBody>
      </p:sp>
      <p:pic>
        <p:nvPicPr>
          <p:cNvPr id="10" name="圖片 9"/>
          <p:cNvPicPr>
            <a:picLocks noChangeAspect="1"/>
          </p:cNvPicPr>
          <p:nvPr/>
        </p:nvPicPr>
        <p:blipFill>
          <a:blip r:embed="rId4"/>
          <a:stretch>
            <a:fillRect/>
          </a:stretch>
        </p:blipFill>
        <p:spPr>
          <a:xfrm>
            <a:off x="4283968" y="2132856"/>
            <a:ext cx="4689049" cy="3759324"/>
          </a:xfrm>
          <a:prstGeom prst="rect">
            <a:avLst/>
          </a:prstGeom>
        </p:spPr>
      </p:pic>
      <p:pic>
        <p:nvPicPr>
          <p:cNvPr id="6" name="圖片 5"/>
          <p:cNvPicPr>
            <a:picLocks noChangeAspect="1"/>
          </p:cNvPicPr>
          <p:nvPr/>
        </p:nvPicPr>
        <p:blipFill>
          <a:blip r:embed="rId5"/>
          <a:stretch>
            <a:fillRect/>
          </a:stretch>
        </p:blipFill>
        <p:spPr>
          <a:xfrm>
            <a:off x="395536" y="2708920"/>
            <a:ext cx="4260082" cy="504056"/>
          </a:xfrm>
          <a:prstGeom prst="rect">
            <a:avLst/>
          </a:prstGeom>
        </p:spPr>
      </p:pic>
    </p:spTree>
    <p:extLst>
      <p:ext uri="{BB962C8B-B14F-4D97-AF65-F5344CB8AC3E}">
        <p14:creationId xmlns:p14="http://schemas.microsoft.com/office/powerpoint/2010/main" val="1590279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Example 3: Saving certificate (p. 494)</a:t>
            </a:r>
            <a:endParaRPr kumimoji="1" lang="zh-TW" altLang="en-US" dirty="0"/>
          </a:p>
        </p:txBody>
      </p:sp>
      <p:sp>
        <p:nvSpPr>
          <p:cNvPr id="3" name="內容版面配置區 2"/>
          <p:cNvSpPr>
            <a:spLocks noGrp="1"/>
          </p:cNvSpPr>
          <p:nvPr>
            <p:ph idx="1"/>
          </p:nvPr>
        </p:nvSpPr>
        <p:spPr/>
        <p:txBody>
          <a:bodyPr/>
          <a:lstStyle/>
          <a:p>
            <a:r>
              <a:rPr lang="en-US" altLang="zh-TW" dirty="0"/>
              <a:t>We consider the value of a certificate initially worth $1000 that accumulates annual interest at 12% compounded continuously</a:t>
            </a:r>
          </a:p>
          <a:p>
            <a:endParaRPr lang="en-US" altLang="zh-TW" dirty="0"/>
          </a:p>
          <a:p>
            <a:endParaRPr lang="en-US" altLang="zh-TW" dirty="0"/>
          </a:p>
          <a:p>
            <a:r>
              <a:rPr lang="en-US" altLang="zh-TW" dirty="0"/>
              <a:t>Use Euler’s method to approximate the value in 10 years using </a:t>
            </a:r>
          </a:p>
          <a:p>
            <a:endParaRPr kumimoji="1" lang="en-GB" altLang="zh-TW" dirty="0"/>
          </a:p>
          <a:p>
            <a:endParaRPr lang="en-GB" altLang="zh-TW" dirty="0"/>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45</a:t>
            </a:fld>
            <a:endParaRPr lang="en-US" altLang="zh-CN"/>
          </a:p>
        </p:txBody>
      </p:sp>
      <p:pic>
        <p:nvPicPr>
          <p:cNvPr id="6" name="圖片 5"/>
          <p:cNvPicPr>
            <a:picLocks noChangeAspect="1"/>
          </p:cNvPicPr>
          <p:nvPr/>
        </p:nvPicPr>
        <p:blipFill>
          <a:blip r:embed="rId2"/>
          <a:stretch>
            <a:fillRect/>
          </a:stretch>
        </p:blipFill>
        <p:spPr>
          <a:xfrm>
            <a:off x="2411760" y="3212976"/>
            <a:ext cx="4267540" cy="834256"/>
          </a:xfrm>
          <a:prstGeom prst="rect">
            <a:avLst/>
          </a:prstGeom>
        </p:spPr>
      </p:pic>
      <p:pic>
        <p:nvPicPr>
          <p:cNvPr id="7" name="圖片 6"/>
          <p:cNvPicPr>
            <a:picLocks noChangeAspect="1"/>
          </p:cNvPicPr>
          <p:nvPr/>
        </p:nvPicPr>
        <p:blipFill>
          <a:blip r:embed="rId3"/>
          <a:stretch>
            <a:fillRect/>
          </a:stretch>
        </p:blipFill>
        <p:spPr>
          <a:xfrm>
            <a:off x="1187624" y="5229200"/>
            <a:ext cx="7201069" cy="613916"/>
          </a:xfrm>
          <a:prstGeom prst="rect">
            <a:avLst/>
          </a:prstGeom>
        </p:spPr>
      </p:pic>
    </p:spTree>
    <p:extLst>
      <p:ext uri="{BB962C8B-B14F-4D97-AF65-F5344CB8AC3E}">
        <p14:creationId xmlns:p14="http://schemas.microsoft.com/office/powerpoint/2010/main" val="208899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46</a:t>
            </a:fld>
            <a:endParaRPr lang="en-US" altLang="zh-CN"/>
          </a:p>
        </p:txBody>
      </p:sp>
      <p:pic>
        <p:nvPicPr>
          <p:cNvPr id="6" name="圖片 5"/>
          <p:cNvPicPr>
            <a:picLocks noChangeAspect="1"/>
          </p:cNvPicPr>
          <p:nvPr/>
        </p:nvPicPr>
        <p:blipFill>
          <a:blip r:embed="rId2"/>
          <a:stretch>
            <a:fillRect/>
          </a:stretch>
        </p:blipFill>
        <p:spPr>
          <a:xfrm>
            <a:off x="179512" y="620688"/>
            <a:ext cx="6516403" cy="4589016"/>
          </a:xfrm>
          <a:prstGeom prst="rect">
            <a:avLst/>
          </a:prstGeom>
        </p:spPr>
      </p:pic>
      <p:sp>
        <p:nvSpPr>
          <p:cNvPr id="7" name="矩形 6"/>
          <p:cNvSpPr/>
          <p:nvPr/>
        </p:nvSpPr>
        <p:spPr bwMode="auto">
          <a:xfrm>
            <a:off x="5508104" y="1196752"/>
            <a:ext cx="1008112" cy="648072"/>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9" name="直線箭頭接點 8"/>
          <p:cNvCxnSpPr/>
          <p:nvPr/>
        </p:nvCxnSpPr>
        <p:spPr bwMode="auto">
          <a:xfrm flipH="1">
            <a:off x="6516216" y="1556792"/>
            <a:ext cx="504056" cy="0"/>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pic>
        <p:nvPicPr>
          <p:cNvPr id="10" name="圖片 9"/>
          <p:cNvPicPr>
            <a:picLocks noChangeAspect="1"/>
          </p:cNvPicPr>
          <p:nvPr/>
        </p:nvPicPr>
        <p:blipFill>
          <a:blip r:embed="rId3"/>
          <a:stretch>
            <a:fillRect/>
          </a:stretch>
        </p:blipFill>
        <p:spPr>
          <a:xfrm>
            <a:off x="7049101" y="1268760"/>
            <a:ext cx="2091928" cy="455386"/>
          </a:xfrm>
          <a:prstGeom prst="rect">
            <a:avLst/>
          </a:prstGeom>
        </p:spPr>
      </p:pic>
      <p:sp>
        <p:nvSpPr>
          <p:cNvPr id="11" name="文字方塊 10"/>
          <p:cNvSpPr txBox="1"/>
          <p:nvPr/>
        </p:nvSpPr>
        <p:spPr>
          <a:xfrm>
            <a:off x="323528" y="5373216"/>
            <a:ext cx="8568952" cy="830997"/>
          </a:xfrm>
          <a:prstGeom prst="rect">
            <a:avLst/>
          </a:prstGeom>
          <a:noFill/>
        </p:spPr>
        <p:txBody>
          <a:bodyPr wrap="square" rtlCol="0">
            <a:spAutoFit/>
          </a:bodyPr>
          <a:lstStyle/>
          <a:p>
            <a:r>
              <a:rPr kumimoji="1" lang="en-GB" altLang="zh-TW" sz="2400" dirty="0"/>
              <a:t>Smaller step size generally leads to greater accuracy but requires more computations (may introduce round-off error)</a:t>
            </a:r>
            <a:endParaRPr kumimoji="1" lang="zh-TW" altLang="en-US" sz="2400" dirty="0"/>
          </a:p>
        </p:txBody>
      </p:sp>
    </p:spTree>
    <p:extLst>
      <p:ext uri="{BB962C8B-B14F-4D97-AF65-F5344CB8AC3E}">
        <p14:creationId xmlns:p14="http://schemas.microsoft.com/office/powerpoint/2010/main" val="2160660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TW" dirty="0"/>
              <a:t>Separation of variables</a:t>
            </a:r>
            <a:endParaRPr kumimoji="1" lang="zh-TW" altLang="en-US" dirty="0"/>
          </a:p>
        </p:txBody>
      </p:sp>
      <p:sp>
        <p:nvSpPr>
          <p:cNvPr id="3" name="內容版面配置區 2"/>
          <p:cNvSpPr>
            <a:spLocks noGrp="1"/>
          </p:cNvSpPr>
          <p:nvPr>
            <p:ph idx="1"/>
          </p:nvPr>
        </p:nvSpPr>
        <p:spPr>
          <a:xfrm>
            <a:off x="467544" y="1124744"/>
            <a:ext cx="8229600" cy="4530725"/>
          </a:xfrm>
        </p:spPr>
        <p:txBody>
          <a:bodyPr/>
          <a:lstStyle/>
          <a:p>
            <a:r>
              <a:rPr kumimoji="1" lang="en-GB" altLang="zh-TW" dirty="0"/>
              <a:t>Consider a function in the form</a:t>
            </a:r>
          </a:p>
          <a:p>
            <a:endParaRPr lang="en-GB" altLang="zh-TW" dirty="0"/>
          </a:p>
          <a:p>
            <a:endParaRPr kumimoji="1" lang="en-GB" altLang="zh-TW" dirty="0"/>
          </a:p>
          <a:p>
            <a:r>
              <a:rPr lang="en-GB" altLang="zh-TW" dirty="0"/>
              <a:t>We may rewrite the function as (when </a:t>
            </a:r>
            <a:r>
              <a:rPr lang="en-GB" altLang="zh-TW" i="1" dirty="0"/>
              <a:t>q</a:t>
            </a:r>
            <a:r>
              <a:rPr lang="en-GB" altLang="zh-TW" dirty="0"/>
              <a:t>(</a:t>
            </a:r>
            <a:r>
              <a:rPr lang="en-GB" altLang="zh-TW" i="1" dirty="0"/>
              <a:t>y</a:t>
            </a:r>
            <a:r>
              <a:rPr lang="en-GB" altLang="zh-TW" dirty="0"/>
              <a:t>) is not 0) </a:t>
            </a:r>
          </a:p>
          <a:p>
            <a:endParaRPr kumimoji="1" lang="en-GB" altLang="zh-TW" dirty="0"/>
          </a:p>
          <a:p>
            <a:endParaRPr lang="en-GB" altLang="zh-TW" dirty="0"/>
          </a:p>
          <a:p>
            <a:r>
              <a:rPr kumimoji="1" lang="en-GB" altLang="zh-TW" dirty="0"/>
              <a:t>Integrate both sides,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47</a:t>
            </a:fld>
            <a:endParaRPr lang="en-US" altLang="zh-CN"/>
          </a:p>
        </p:txBody>
      </p:sp>
      <p:pic>
        <p:nvPicPr>
          <p:cNvPr id="6" name="圖片 5"/>
          <p:cNvPicPr>
            <a:picLocks noChangeAspect="1"/>
          </p:cNvPicPr>
          <p:nvPr/>
        </p:nvPicPr>
        <p:blipFill>
          <a:blip r:embed="rId2"/>
          <a:stretch>
            <a:fillRect/>
          </a:stretch>
        </p:blipFill>
        <p:spPr>
          <a:xfrm>
            <a:off x="1403648" y="1772816"/>
            <a:ext cx="2088232" cy="931938"/>
          </a:xfrm>
          <a:prstGeom prst="rect">
            <a:avLst/>
          </a:prstGeom>
        </p:spPr>
      </p:pic>
      <p:sp>
        <p:nvSpPr>
          <p:cNvPr id="7" name="文字方塊 6"/>
          <p:cNvSpPr txBox="1"/>
          <p:nvPr/>
        </p:nvSpPr>
        <p:spPr>
          <a:xfrm>
            <a:off x="3995936" y="2060848"/>
            <a:ext cx="1035760" cy="461665"/>
          </a:xfrm>
          <a:prstGeom prst="rect">
            <a:avLst/>
          </a:prstGeom>
          <a:noFill/>
        </p:spPr>
        <p:txBody>
          <a:bodyPr wrap="none" rtlCol="0">
            <a:spAutoFit/>
          </a:bodyPr>
          <a:lstStyle/>
          <a:p>
            <a:r>
              <a:rPr kumimoji="1" lang="en-GB" altLang="zh-TW" sz="2400" dirty="0"/>
              <a:t>where</a:t>
            </a:r>
            <a:endParaRPr kumimoji="1" lang="zh-TW" altLang="en-US" sz="2400" dirty="0"/>
          </a:p>
        </p:txBody>
      </p:sp>
      <p:pic>
        <p:nvPicPr>
          <p:cNvPr id="8" name="圖片 7"/>
          <p:cNvPicPr>
            <a:picLocks noChangeAspect="1"/>
          </p:cNvPicPr>
          <p:nvPr/>
        </p:nvPicPr>
        <p:blipFill>
          <a:blip r:embed="rId3"/>
          <a:stretch>
            <a:fillRect/>
          </a:stretch>
        </p:blipFill>
        <p:spPr>
          <a:xfrm>
            <a:off x="5508104" y="1988840"/>
            <a:ext cx="2787739" cy="591338"/>
          </a:xfrm>
          <a:prstGeom prst="rect">
            <a:avLst/>
          </a:prstGeom>
        </p:spPr>
      </p:pic>
      <p:pic>
        <p:nvPicPr>
          <p:cNvPr id="9" name="圖片 8"/>
          <p:cNvPicPr>
            <a:picLocks noChangeAspect="1"/>
          </p:cNvPicPr>
          <p:nvPr/>
        </p:nvPicPr>
        <p:blipFill>
          <a:blip r:embed="rId4"/>
          <a:stretch>
            <a:fillRect/>
          </a:stretch>
        </p:blipFill>
        <p:spPr>
          <a:xfrm>
            <a:off x="1331640" y="3789040"/>
            <a:ext cx="2246185" cy="1023996"/>
          </a:xfrm>
          <a:prstGeom prst="rect">
            <a:avLst/>
          </a:prstGeom>
        </p:spPr>
      </p:pic>
      <p:pic>
        <p:nvPicPr>
          <p:cNvPr id="10" name="圖片 9"/>
          <p:cNvPicPr>
            <a:picLocks noChangeAspect="1"/>
          </p:cNvPicPr>
          <p:nvPr/>
        </p:nvPicPr>
        <p:blipFill>
          <a:blip r:embed="rId5"/>
          <a:stretch>
            <a:fillRect/>
          </a:stretch>
        </p:blipFill>
        <p:spPr>
          <a:xfrm>
            <a:off x="5580112" y="3789040"/>
            <a:ext cx="3078891" cy="1100832"/>
          </a:xfrm>
          <a:prstGeom prst="rect">
            <a:avLst/>
          </a:prstGeom>
        </p:spPr>
      </p:pic>
      <p:sp>
        <p:nvSpPr>
          <p:cNvPr id="11" name="文字方塊 10"/>
          <p:cNvSpPr txBox="1"/>
          <p:nvPr/>
        </p:nvSpPr>
        <p:spPr>
          <a:xfrm>
            <a:off x="3995936" y="4005064"/>
            <a:ext cx="1176825" cy="461665"/>
          </a:xfrm>
          <a:prstGeom prst="rect">
            <a:avLst/>
          </a:prstGeom>
          <a:noFill/>
        </p:spPr>
        <p:txBody>
          <a:bodyPr wrap="none" rtlCol="0">
            <a:spAutoFit/>
          </a:bodyPr>
          <a:lstStyle/>
          <a:p>
            <a:r>
              <a:rPr kumimoji="1" lang="en-GB" altLang="zh-TW" sz="2400" dirty="0"/>
              <a:t>namely</a:t>
            </a:r>
            <a:endParaRPr kumimoji="1" lang="zh-TW" altLang="en-US" sz="2400" dirty="0"/>
          </a:p>
        </p:txBody>
      </p:sp>
      <p:pic>
        <p:nvPicPr>
          <p:cNvPr id="12" name="圖片 11"/>
          <p:cNvPicPr>
            <a:picLocks noChangeAspect="1"/>
          </p:cNvPicPr>
          <p:nvPr/>
        </p:nvPicPr>
        <p:blipFill>
          <a:blip r:embed="rId6"/>
          <a:stretch>
            <a:fillRect/>
          </a:stretch>
        </p:blipFill>
        <p:spPr>
          <a:xfrm>
            <a:off x="2915816" y="5517232"/>
            <a:ext cx="4174127" cy="1109340"/>
          </a:xfrm>
          <a:prstGeom prst="rect">
            <a:avLst/>
          </a:prstGeom>
        </p:spPr>
      </p:pic>
    </p:spTree>
    <p:extLst>
      <p:ext uri="{BB962C8B-B14F-4D97-AF65-F5344CB8AC3E}">
        <p14:creationId xmlns:p14="http://schemas.microsoft.com/office/powerpoint/2010/main" val="799598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Example 4: Separation of variables (p. 502)</a:t>
            </a:r>
            <a:endParaRPr kumimoji="1" lang="zh-TW" altLang="en-US" dirty="0"/>
          </a:p>
        </p:txBody>
      </p:sp>
      <p:sp>
        <p:nvSpPr>
          <p:cNvPr id="3" name="內容版面配置區 2"/>
          <p:cNvSpPr>
            <a:spLocks noGrp="1"/>
          </p:cNvSpPr>
          <p:nvPr>
            <p:ph idx="1"/>
          </p:nvPr>
        </p:nvSpPr>
        <p:spPr/>
        <p:txBody>
          <a:bodyPr/>
          <a:lstStyle/>
          <a:p>
            <a:pPr marL="0" indent="0">
              <a:buNone/>
            </a:pPr>
            <a:r>
              <a:rPr kumimoji="1" lang="en-GB" altLang="zh-TW" dirty="0"/>
              <a:t>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48</a:t>
            </a:fld>
            <a:endParaRPr lang="en-US" altLang="zh-CN"/>
          </a:p>
        </p:txBody>
      </p:sp>
      <p:pic>
        <p:nvPicPr>
          <p:cNvPr id="6" name="圖片 5"/>
          <p:cNvPicPr>
            <a:picLocks noChangeAspect="1"/>
          </p:cNvPicPr>
          <p:nvPr/>
        </p:nvPicPr>
        <p:blipFill>
          <a:blip r:embed="rId3"/>
          <a:stretch>
            <a:fillRect/>
          </a:stretch>
        </p:blipFill>
        <p:spPr>
          <a:xfrm>
            <a:off x="2699792" y="1700808"/>
            <a:ext cx="4387676" cy="838409"/>
          </a:xfrm>
          <a:prstGeom prst="rect">
            <a:avLst/>
          </a:prstGeom>
        </p:spPr>
      </p:pic>
      <p:pic>
        <p:nvPicPr>
          <p:cNvPr id="7" name="圖片 6"/>
          <p:cNvPicPr>
            <a:picLocks noChangeAspect="1"/>
          </p:cNvPicPr>
          <p:nvPr/>
        </p:nvPicPr>
        <p:blipFill>
          <a:blip r:embed="rId4"/>
          <a:stretch>
            <a:fillRect/>
          </a:stretch>
        </p:blipFill>
        <p:spPr>
          <a:xfrm>
            <a:off x="3635896" y="3212976"/>
            <a:ext cx="2500118" cy="504056"/>
          </a:xfrm>
          <a:prstGeom prst="rect">
            <a:avLst/>
          </a:prstGeom>
        </p:spPr>
      </p:pic>
      <p:pic>
        <p:nvPicPr>
          <p:cNvPr id="8" name="圖片 7"/>
          <p:cNvPicPr>
            <a:picLocks noChangeAspect="1"/>
          </p:cNvPicPr>
          <p:nvPr/>
        </p:nvPicPr>
        <p:blipFill>
          <a:blip r:embed="rId5"/>
          <a:stretch>
            <a:fillRect/>
          </a:stretch>
        </p:blipFill>
        <p:spPr>
          <a:xfrm>
            <a:off x="3779912" y="4005064"/>
            <a:ext cx="2016224" cy="432048"/>
          </a:xfrm>
          <a:prstGeom prst="rect">
            <a:avLst/>
          </a:prstGeom>
        </p:spPr>
      </p:pic>
      <p:pic>
        <p:nvPicPr>
          <p:cNvPr id="9" name="圖片 8"/>
          <p:cNvPicPr>
            <a:picLocks noChangeAspect="1"/>
          </p:cNvPicPr>
          <p:nvPr/>
        </p:nvPicPr>
        <p:blipFill>
          <a:blip r:embed="rId6"/>
          <a:stretch>
            <a:fillRect/>
          </a:stretch>
        </p:blipFill>
        <p:spPr>
          <a:xfrm>
            <a:off x="3563888" y="4653136"/>
            <a:ext cx="2088232" cy="937935"/>
          </a:xfrm>
          <a:prstGeom prst="rect">
            <a:avLst/>
          </a:prstGeom>
        </p:spPr>
      </p:pic>
      <p:pic>
        <p:nvPicPr>
          <p:cNvPr id="10" name="圖片 9"/>
          <p:cNvPicPr>
            <a:picLocks noChangeAspect="1"/>
          </p:cNvPicPr>
          <p:nvPr/>
        </p:nvPicPr>
        <p:blipFill>
          <a:blip r:embed="rId7"/>
          <a:stretch>
            <a:fillRect/>
          </a:stretch>
        </p:blipFill>
        <p:spPr>
          <a:xfrm>
            <a:off x="2987824" y="5870981"/>
            <a:ext cx="3312368" cy="987019"/>
          </a:xfrm>
          <a:prstGeom prst="rect">
            <a:avLst/>
          </a:prstGeom>
        </p:spPr>
      </p:pic>
      <p:sp>
        <p:nvSpPr>
          <p:cNvPr id="11" name="文字方塊 10"/>
          <p:cNvSpPr txBox="1"/>
          <p:nvPr/>
        </p:nvSpPr>
        <p:spPr>
          <a:xfrm>
            <a:off x="1115616" y="4869160"/>
            <a:ext cx="2160240" cy="523220"/>
          </a:xfrm>
          <a:prstGeom prst="rect">
            <a:avLst/>
          </a:prstGeom>
          <a:noFill/>
        </p:spPr>
        <p:txBody>
          <a:bodyPr wrap="square" rtlCol="0">
            <a:spAutoFit/>
          </a:bodyPr>
          <a:lstStyle/>
          <a:p>
            <a:r>
              <a:rPr kumimoji="1" lang="en-GB" altLang="zh-TW" sz="2800" dirty="0"/>
              <a:t>Verification:</a:t>
            </a:r>
            <a:endParaRPr kumimoji="1" lang="zh-TW" altLang="en-US" sz="2800" dirty="0"/>
          </a:p>
        </p:txBody>
      </p:sp>
    </p:spTree>
    <p:extLst>
      <p:ext uri="{BB962C8B-B14F-4D97-AF65-F5344CB8AC3E}">
        <p14:creationId xmlns:p14="http://schemas.microsoft.com/office/powerpoint/2010/main" val="40433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Differential form</a:t>
            </a:r>
            <a:endParaRPr kumimoji="1" lang="zh-TW" altLang="en-US" dirty="0"/>
          </a:p>
        </p:txBody>
      </p:sp>
      <p:sp>
        <p:nvSpPr>
          <p:cNvPr id="3" name="內容版面配置區 2"/>
          <p:cNvSpPr>
            <a:spLocks noGrp="1"/>
          </p:cNvSpPr>
          <p:nvPr>
            <p:ph idx="1"/>
          </p:nvPr>
        </p:nvSpPr>
        <p:spPr/>
        <p:txBody>
          <a:bodyPr/>
          <a:lstStyle/>
          <a:p>
            <a:r>
              <a:rPr kumimoji="1" lang="en-GB" altLang="zh-TW" dirty="0"/>
              <a:t>Generally, the </a:t>
            </a:r>
            <a:r>
              <a:rPr kumimoji="1" lang="en-GB" altLang="zh-TW" dirty="0">
                <a:solidFill>
                  <a:srgbClr val="FF0000"/>
                </a:solidFill>
              </a:rPr>
              <a:t>differential form </a:t>
            </a:r>
            <a:r>
              <a:rPr kumimoji="1" lang="en-GB" altLang="zh-TW" dirty="0"/>
              <a:t>of a first-order differential equation is</a:t>
            </a:r>
          </a:p>
          <a:p>
            <a:endParaRPr lang="en-GB" altLang="zh-TW" dirty="0"/>
          </a:p>
          <a:p>
            <a:endParaRPr kumimoji="1" lang="en-GB" altLang="zh-TW" dirty="0"/>
          </a:p>
          <a:p>
            <a:r>
              <a:rPr lang="en-GB" altLang="zh-TW" dirty="0"/>
              <a:t>Examples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49</a:t>
            </a:fld>
            <a:endParaRPr lang="en-US" altLang="zh-CN"/>
          </a:p>
        </p:txBody>
      </p:sp>
      <p:pic>
        <p:nvPicPr>
          <p:cNvPr id="7" name="圖片 6"/>
          <p:cNvPicPr>
            <a:picLocks noChangeAspect="1"/>
          </p:cNvPicPr>
          <p:nvPr/>
        </p:nvPicPr>
        <p:blipFill>
          <a:blip r:embed="rId2"/>
          <a:stretch>
            <a:fillRect/>
          </a:stretch>
        </p:blipFill>
        <p:spPr>
          <a:xfrm>
            <a:off x="2339752" y="2924944"/>
            <a:ext cx="4442288" cy="550540"/>
          </a:xfrm>
          <a:prstGeom prst="rect">
            <a:avLst/>
          </a:prstGeom>
        </p:spPr>
      </p:pic>
      <p:pic>
        <p:nvPicPr>
          <p:cNvPr id="8" name="圖片 7"/>
          <p:cNvPicPr>
            <a:picLocks noChangeAspect="1"/>
          </p:cNvPicPr>
          <p:nvPr/>
        </p:nvPicPr>
        <p:blipFill>
          <a:blip r:embed="rId3"/>
          <a:stretch>
            <a:fillRect/>
          </a:stretch>
        </p:blipFill>
        <p:spPr>
          <a:xfrm>
            <a:off x="971600" y="4293096"/>
            <a:ext cx="4427494" cy="1507232"/>
          </a:xfrm>
          <a:prstGeom prst="rect">
            <a:avLst/>
          </a:prstGeom>
        </p:spPr>
      </p:pic>
      <p:cxnSp>
        <p:nvCxnSpPr>
          <p:cNvPr id="10" name="直線箭頭接點 9"/>
          <p:cNvCxnSpPr/>
          <p:nvPr/>
        </p:nvCxnSpPr>
        <p:spPr bwMode="auto">
          <a:xfrm flipH="1">
            <a:off x="5364088" y="5517232"/>
            <a:ext cx="1080120" cy="0"/>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 name="文字方塊 10"/>
          <p:cNvSpPr txBox="1"/>
          <p:nvPr/>
        </p:nvSpPr>
        <p:spPr>
          <a:xfrm>
            <a:off x="6516216" y="5301208"/>
            <a:ext cx="2186416" cy="461665"/>
          </a:xfrm>
          <a:prstGeom prst="rect">
            <a:avLst/>
          </a:prstGeom>
          <a:noFill/>
        </p:spPr>
        <p:txBody>
          <a:bodyPr wrap="none" rtlCol="0">
            <a:spAutoFit/>
          </a:bodyPr>
          <a:lstStyle/>
          <a:p>
            <a:r>
              <a:rPr kumimoji="1" lang="en-GB" altLang="zh-TW" sz="2400" dirty="0"/>
              <a:t>Not separable!</a:t>
            </a:r>
            <a:endParaRPr kumimoji="1" lang="zh-TW" altLang="en-US" sz="2400" dirty="0"/>
          </a:p>
        </p:txBody>
      </p:sp>
      <p:sp>
        <p:nvSpPr>
          <p:cNvPr id="12" name="文字方塊 11"/>
          <p:cNvSpPr txBox="1"/>
          <p:nvPr/>
        </p:nvSpPr>
        <p:spPr>
          <a:xfrm>
            <a:off x="971600" y="6253633"/>
            <a:ext cx="6912870" cy="584776"/>
          </a:xfrm>
          <a:prstGeom prst="rect">
            <a:avLst/>
          </a:prstGeom>
          <a:noFill/>
        </p:spPr>
        <p:txBody>
          <a:bodyPr wrap="none" rtlCol="0">
            <a:spAutoFit/>
          </a:bodyPr>
          <a:lstStyle/>
          <a:p>
            <a:r>
              <a:rPr kumimoji="1" lang="en-GB" altLang="zh-TW" sz="3200" dirty="0">
                <a:solidFill>
                  <a:srgbClr val="3366FF"/>
                </a:solidFill>
              </a:rPr>
              <a:t>Exercise: solve the first two functions</a:t>
            </a:r>
            <a:endParaRPr kumimoji="1" lang="zh-TW" altLang="en-US" sz="3200" dirty="0">
              <a:solidFill>
                <a:srgbClr val="3366FF"/>
              </a:solidFill>
            </a:endParaRPr>
          </a:p>
        </p:txBody>
      </p:sp>
    </p:spTree>
    <p:extLst>
      <p:ext uri="{BB962C8B-B14F-4D97-AF65-F5344CB8AC3E}">
        <p14:creationId xmlns:p14="http://schemas.microsoft.com/office/powerpoint/2010/main" val="1665520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Equations</a:t>
            </a:r>
          </a:p>
        </p:txBody>
      </p:sp>
      <p:sp>
        <p:nvSpPr>
          <p:cNvPr id="3" name="Content Placeholder 2"/>
          <p:cNvSpPr>
            <a:spLocks noGrp="1"/>
          </p:cNvSpPr>
          <p:nvPr>
            <p:ph idx="1"/>
          </p:nvPr>
        </p:nvSpPr>
        <p:spPr/>
        <p:txBody>
          <a:bodyPr/>
          <a:lstStyle/>
          <a:p>
            <a:r>
              <a:rPr lang="en-US" dirty="0"/>
              <a:t>Differential equations describe </a:t>
            </a:r>
            <a:r>
              <a:rPr lang="en-US" dirty="0">
                <a:solidFill>
                  <a:srgbClr val="FF0000"/>
                </a:solidFill>
              </a:rPr>
              <a:t>rate of change </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5</a:t>
            </a:fld>
            <a:endParaRPr lang="en-US" altLang="zh-C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59" y="2420888"/>
            <a:ext cx="9019279" cy="13681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3636" b="55202"/>
          <a:stretch/>
        </p:blipFill>
        <p:spPr bwMode="auto">
          <a:xfrm>
            <a:off x="2411760" y="4068429"/>
            <a:ext cx="1628774" cy="8320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53535"/>
          <a:stretch/>
        </p:blipFill>
        <p:spPr bwMode="auto">
          <a:xfrm>
            <a:off x="5364088" y="4068429"/>
            <a:ext cx="1095375" cy="8320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609" y="5296561"/>
            <a:ext cx="1685925" cy="1076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5270723"/>
            <a:ext cx="1152525" cy="781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705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More on differential equations</a:t>
            </a:r>
            <a:endParaRPr kumimoji="1" lang="zh-TW" altLang="en-US" dirty="0"/>
          </a:p>
        </p:txBody>
      </p:sp>
      <p:sp>
        <p:nvSpPr>
          <p:cNvPr id="3" name="內容版面配置區 2"/>
          <p:cNvSpPr>
            <a:spLocks noGrp="1"/>
          </p:cNvSpPr>
          <p:nvPr>
            <p:ph idx="1"/>
          </p:nvPr>
        </p:nvSpPr>
        <p:spPr/>
        <p:txBody>
          <a:bodyPr/>
          <a:lstStyle/>
          <a:p>
            <a:r>
              <a:rPr kumimoji="1" lang="en-GB" altLang="zh-TW" dirty="0"/>
              <a:t>The </a:t>
            </a:r>
            <a:r>
              <a:rPr kumimoji="1" lang="en-GB" altLang="zh-TW" dirty="0">
                <a:solidFill>
                  <a:srgbClr val="FF0000"/>
                </a:solidFill>
              </a:rPr>
              <a:t>first-order linear equation </a:t>
            </a:r>
            <a:r>
              <a:rPr kumimoji="1" lang="en-GB" altLang="zh-TW" dirty="0"/>
              <a:t>is an equation with the form</a:t>
            </a:r>
          </a:p>
          <a:p>
            <a:endParaRPr lang="en-GB" altLang="zh-TW" dirty="0"/>
          </a:p>
          <a:p>
            <a:endParaRPr kumimoji="1" lang="en-GB" altLang="zh-TW"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50</a:t>
            </a:fld>
            <a:endParaRPr lang="en-US" altLang="zh-CN"/>
          </a:p>
        </p:txBody>
      </p:sp>
      <p:pic>
        <p:nvPicPr>
          <p:cNvPr id="6" name="圖片 5"/>
          <p:cNvPicPr>
            <a:picLocks noChangeAspect="1"/>
          </p:cNvPicPr>
          <p:nvPr/>
        </p:nvPicPr>
        <p:blipFill>
          <a:blip r:embed="rId2"/>
          <a:stretch>
            <a:fillRect/>
          </a:stretch>
        </p:blipFill>
        <p:spPr>
          <a:xfrm>
            <a:off x="5508104" y="2924944"/>
            <a:ext cx="3024336" cy="706282"/>
          </a:xfrm>
          <a:prstGeom prst="rect">
            <a:avLst/>
          </a:prstGeom>
        </p:spPr>
      </p:pic>
      <p:pic>
        <p:nvPicPr>
          <p:cNvPr id="7" name="圖片 6"/>
          <p:cNvPicPr>
            <a:picLocks noChangeAspect="1"/>
          </p:cNvPicPr>
          <p:nvPr/>
        </p:nvPicPr>
        <p:blipFill>
          <a:blip r:embed="rId3"/>
          <a:stretch>
            <a:fillRect/>
          </a:stretch>
        </p:blipFill>
        <p:spPr>
          <a:xfrm>
            <a:off x="611560" y="2996952"/>
            <a:ext cx="3528392" cy="590962"/>
          </a:xfrm>
          <a:prstGeom prst="rect">
            <a:avLst/>
          </a:prstGeom>
        </p:spPr>
      </p:pic>
      <p:sp>
        <p:nvSpPr>
          <p:cNvPr id="8" name="文字方塊 7"/>
          <p:cNvSpPr txBox="1"/>
          <p:nvPr/>
        </p:nvSpPr>
        <p:spPr>
          <a:xfrm>
            <a:off x="4499992" y="2996952"/>
            <a:ext cx="458329" cy="461665"/>
          </a:xfrm>
          <a:prstGeom prst="rect">
            <a:avLst/>
          </a:prstGeom>
          <a:noFill/>
        </p:spPr>
        <p:txBody>
          <a:bodyPr wrap="none" rtlCol="0">
            <a:spAutoFit/>
          </a:bodyPr>
          <a:lstStyle/>
          <a:p>
            <a:r>
              <a:rPr kumimoji="1" lang="en-GB" altLang="zh-TW" sz="2400" dirty="0"/>
              <a:t>or</a:t>
            </a:r>
            <a:endParaRPr kumimoji="1" lang="zh-TW" altLang="en-US" sz="2400" dirty="0"/>
          </a:p>
        </p:txBody>
      </p:sp>
      <p:pic>
        <p:nvPicPr>
          <p:cNvPr id="9" name="圖片 8"/>
          <p:cNvPicPr>
            <a:picLocks noChangeAspect="1"/>
          </p:cNvPicPr>
          <p:nvPr/>
        </p:nvPicPr>
        <p:blipFill>
          <a:blip r:embed="rId4"/>
          <a:stretch>
            <a:fillRect/>
          </a:stretch>
        </p:blipFill>
        <p:spPr>
          <a:xfrm>
            <a:off x="251520" y="5353033"/>
            <a:ext cx="3960440" cy="1504967"/>
          </a:xfrm>
          <a:prstGeom prst="rect">
            <a:avLst/>
          </a:prstGeom>
        </p:spPr>
      </p:pic>
      <p:sp>
        <p:nvSpPr>
          <p:cNvPr id="10" name="文字方塊 9"/>
          <p:cNvSpPr txBox="1"/>
          <p:nvPr/>
        </p:nvSpPr>
        <p:spPr>
          <a:xfrm>
            <a:off x="1547664" y="4941168"/>
            <a:ext cx="1535997" cy="461665"/>
          </a:xfrm>
          <a:prstGeom prst="rect">
            <a:avLst/>
          </a:prstGeom>
          <a:noFill/>
        </p:spPr>
        <p:txBody>
          <a:bodyPr wrap="none" rtlCol="0">
            <a:spAutoFit/>
          </a:bodyPr>
          <a:lstStyle/>
          <a:p>
            <a:r>
              <a:rPr kumimoji="1" lang="en-GB" altLang="zh-TW" sz="2400" dirty="0"/>
              <a:t>Examples</a:t>
            </a:r>
            <a:endParaRPr kumimoji="1" lang="zh-TW" altLang="en-US" sz="2400" dirty="0"/>
          </a:p>
        </p:txBody>
      </p:sp>
      <p:sp>
        <p:nvSpPr>
          <p:cNvPr id="11" name="文字方塊 10"/>
          <p:cNvSpPr txBox="1"/>
          <p:nvPr/>
        </p:nvSpPr>
        <p:spPr>
          <a:xfrm>
            <a:off x="4639516" y="4941168"/>
            <a:ext cx="4489631" cy="461665"/>
          </a:xfrm>
          <a:prstGeom prst="rect">
            <a:avLst/>
          </a:prstGeom>
          <a:noFill/>
        </p:spPr>
        <p:txBody>
          <a:bodyPr wrap="none" rtlCol="0">
            <a:spAutoFit/>
          </a:bodyPr>
          <a:lstStyle/>
          <a:p>
            <a:r>
              <a:rPr kumimoji="1" lang="en-GB" altLang="zh-TW" sz="2400" dirty="0"/>
              <a:t>NOT first-order linear equations</a:t>
            </a:r>
            <a:endParaRPr kumimoji="1" lang="zh-TW" altLang="en-US" sz="2400" dirty="0"/>
          </a:p>
        </p:txBody>
      </p:sp>
      <p:pic>
        <p:nvPicPr>
          <p:cNvPr id="12" name="圖片 11"/>
          <p:cNvPicPr>
            <a:picLocks noChangeAspect="1"/>
          </p:cNvPicPr>
          <p:nvPr/>
        </p:nvPicPr>
        <p:blipFill>
          <a:blip r:embed="rId5"/>
          <a:stretch>
            <a:fillRect/>
          </a:stretch>
        </p:blipFill>
        <p:spPr>
          <a:xfrm>
            <a:off x="5508104" y="5517232"/>
            <a:ext cx="2337639" cy="575940"/>
          </a:xfrm>
          <a:prstGeom prst="rect">
            <a:avLst/>
          </a:prstGeom>
        </p:spPr>
      </p:pic>
      <p:pic>
        <p:nvPicPr>
          <p:cNvPr id="13" name="圖片 12"/>
          <p:cNvPicPr>
            <a:picLocks noChangeAspect="1"/>
          </p:cNvPicPr>
          <p:nvPr/>
        </p:nvPicPr>
        <p:blipFill>
          <a:blip r:embed="rId6"/>
          <a:stretch>
            <a:fillRect/>
          </a:stretch>
        </p:blipFill>
        <p:spPr>
          <a:xfrm>
            <a:off x="5364088" y="6093296"/>
            <a:ext cx="2583160" cy="530983"/>
          </a:xfrm>
          <a:prstGeom prst="rect">
            <a:avLst/>
          </a:prstGeom>
        </p:spPr>
      </p:pic>
      <p:pic>
        <p:nvPicPr>
          <p:cNvPr id="18" name="圖片 17"/>
          <p:cNvPicPr>
            <a:picLocks noChangeAspect="1"/>
          </p:cNvPicPr>
          <p:nvPr/>
        </p:nvPicPr>
        <p:blipFill>
          <a:blip r:embed="rId7"/>
          <a:stretch>
            <a:fillRect/>
          </a:stretch>
        </p:blipFill>
        <p:spPr>
          <a:xfrm>
            <a:off x="-5768" y="3717032"/>
            <a:ext cx="9109520" cy="452460"/>
          </a:xfrm>
          <a:prstGeom prst="rect">
            <a:avLst/>
          </a:prstGeom>
        </p:spPr>
      </p:pic>
    </p:spTree>
    <p:extLst>
      <p:ext uri="{BB962C8B-B14F-4D97-AF65-F5344CB8AC3E}">
        <p14:creationId xmlns:p14="http://schemas.microsoft.com/office/powerpoint/2010/main" val="273490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Solving first-order linear equations</a:t>
            </a:r>
            <a:endParaRPr kumimoji="1" lang="zh-TW" altLang="en-US" dirty="0"/>
          </a:p>
        </p:txBody>
      </p:sp>
      <p:sp>
        <p:nvSpPr>
          <p:cNvPr id="3" name="內容版面配置區 2"/>
          <p:cNvSpPr>
            <a:spLocks noGrp="1"/>
          </p:cNvSpPr>
          <p:nvPr>
            <p:ph idx="1"/>
          </p:nvPr>
        </p:nvSpPr>
        <p:spPr/>
        <p:txBody>
          <a:bodyPr/>
          <a:lstStyle/>
          <a:p>
            <a:r>
              <a:rPr kumimoji="1" lang="en-GB" altLang="zh-TW" dirty="0"/>
              <a:t>Consider the general form </a:t>
            </a:r>
          </a:p>
          <a:p>
            <a:r>
              <a:rPr kumimoji="1" lang="en-GB" altLang="zh-TW" dirty="0"/>
              <a:t>Multiply both sides by</a:t>
            </a:r>
            <a:r>
              <a:rPr kumimoji="1" lang="zh-CN" altLang="en-US" dirty="0"/>
              <a:t>                         </a:t>
            </a:r>
            <a:r>
              <a:rPr kumimoji="1" lang="en-US" altLang="zh-CN" dirty="0"/>
              <a:t>(integrating</a:t>
            </a:r>
            <a:r>
              <a:rPr kumimoji="1" lang="zh-CN" altLang="en-US" dirty="0"/>
              <a:t> </a:t>
            </a:r>
            <a:r>
              <a:rPr kumimoji="1" lang="en-GB" altLang="zh-CN" dirty="0"/>
              <a:t>factor</a:t>
            </a:r>
            <a:r>
              <a:rPr kumimoji="1" lang="en-US" altLang="zh-CN" dirty="0"/>
              <a:t>)</a:t>
            </a:r>
            <a:endParaRPr kumimoji="1" lang="en-GB" altLang="zh-TW" dirty="0"/>
          </a:p>
          <a:p>
            <a:r>
              <a:rPr lang="en-GB" altLang="zh-TW" dirty="0"/>
              <a:t>Obtain</a:t>
            </a:r>
          </a:p>
          <a:p>
            <a:endParaRPr kumimoji="1" lang="en-GB" altLang="zh-TW" dirty="0"/>
          </a:p>
          <a:p>
            <a:pPr lvl="1"/>
            <a:r>
              <a:rPr lang="en-GB" altLang="zh-TW" dirty="0"/>
              <a:t>Note that</a:t>
            </a:r>
          </a:p>
          <a:p>
            <a:pPr lvl="1"/>
            <a:r>
              <a:rPr lang="en-GB" altLang="zh-TW" dirty="0"/>
              <a:t>Therefore  </a:t>
            </a:r>
            <a:r>
              <a:rPr kumimoji="1" lang="en-GB" altLang="zh-TW" dirty="0"/>
              <a:t>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51</a:t>
            </a:fld>
            <a:endParaRPr lang="en-US" altLang="zh-CN"/>
          </a:p>
        </p:txBody>
      </p:sp>
      <p:pic>
        <p:nvPicPr>
          <p:cNvPr id="6" name="圖片 5"/>
          <p:cNvPicPr>
            <a:picLocks noChangeAspect="1"/>
          </p:cNvPicPr>
          <p:nvPr/>
        </p:nvPicPr>
        <p:blipFill>
          <a:blip r:embed="rId2"/>
          <a:stretch>
            <a:fillRect/>
          </a:stretch>
        </p:blipFill>
        <p:spPr>
          <a:xfrm>
            <a:off x="5508104" y="1556792"/>
            <a:ext cx="3024336" cy="576064"/>
          </a:xfrm>
          <a:prstGeom prst="rect">
            <a:avLst/>
          </a:prstGeom>
        </p:spPr>
      </p:pic>
      <p:pic>
        <p:nvPicPr>
          <p:cNvPr id="7" name="圖片 6"/>
          <p:cNvPicPr>
            <a:picLocks noChangeAspect="1"/>
          </p:cNvPicPr>
          <p:nvPr/>
        </p:nvPicPr>
        <p:blipFill>
          <a:blip r:embed="rId3"/>
          <a:stretch>
            <a:fillRect/>
          </a:stretch>
        </p:blipFill>
        <p:spPr>
          <a:xfrm>
            <a:off x="4644008" y="2060848"/>
            <a:ext cx="2520280" cy="725261"/>
          </a:xfrm>
          <a:prstGeom prst="rect">
            <a:avLst/>
          </a:prstGeom>
        </p:spPr>
      </p:pic>
      <p:pic>
        <p:nvPicPr>
          <p:cNvPr id="8" name="圖片 7"/>
          <p:cNvPicPr>
            <a:picLocks noChangeAspect="1"/>
          </p:cNvPicPr>
          <p:nvPr/>
        </p:nvPicPr>
        <p:blipFill>
          <a:blip r:embed="rId4"/>
          <a:stretch>
            <a:fillRect/>
          </a:stretch>
        </p:blipFill>
        <p:spPr>
          <a:xfrm>
            <a:off x="2843808" y="4149080"/>
            <a:ext cx="2434649" cy="576064"/>
          </a:xfrm>
          <a:prstGeom prst="rect">
            <a:avLst/>
          </a:prstGeom>
        </p:spPr>
      </p:pic>
      <p:pic>
        <p:nvPicPr>
          <p:cNvPr id="10" name="圖片 9"/>
          <p:cNvPicPr>
            <a:picLocks noChangeAspect="1"/>
          </p:cNvPicPr>
          <p:nvPr/>
        </p:nvPicPr>
        <p:blipFill>
          <a:blip r:embed="rId5"/>
          <a:stretch>
            <a:fillRect/>
          </a:stretch>
        </p:blipFill>
        <p:spPr>
          <a:xfrm>
            <a:off x="2267744" y="3501008"/>
            <a:ext cx="4338354" cy="745356"/>
          </a:xfrm>
          <a:prstGeom prst="rect">
            <a:avLst/>
          </a:prstGeom>
        </p:spPr>
      </p:pic>
      <p:pic>
        <p:nvPicPr>
          <p:cNvPr id="11" name="圖片 10"/>
          <p:cNvPicPr>
            <a:picLocks noChangeAspect="1"/>
          </p:cNvPicPr>
          <p:nvPr/>
        </p:nvPicPr>
        <p:blipFill>
          <a:blip r:embed="rId6"/>
          <a:stretch>
            <a:fillRect/>
          </a:stretch>
        </p:blipFill>
        <p:spPr>
          <a:xfrm>
            <a:off x="3131840" y="5964528"/>
            <a:ext cx="3096344" cy="893472"/>
          </a:xfrm>
          <a:prstGeom prst="rect">
            <a:avLst/>
          </a:prstGeom>
        </p:spPr>
      </p:pic>
      <p:pic>
        <p:nvPicPr>
          <p:cNvPr id="12" name="圖片 11"/>
          <p:cNvPicPr>
            <a:picLocks noChangeAspect="1"/>
          </p:cNvPicPr>
          <p:nvPr/>
        </p:nvPicPr>
        <p:blipFill>
          <a:blip r:embed="rId7"/>
          <a:stretch>
            <a:fillRect/>
          </a:stretch>
        </p:blipFill>
        <p:spPr>
          <a:xfrm>
            <a:off x="2195736" y="5301208"/>
            <a:ext cx="5762529" cy="614040"/>
          </a:xfrm>
          <a:prstGeom prst="rect">
            <a:avLst/>
          </a:prstGeom>
        </p:spPr>
      </p:pic>
    </p:spTree>
    <p:extLst>
      <p:ext uri="{BB962C8B-B14F-4D97-AF65-F5344CB8AC3E}">
        <p14:creationId xmlns:p14="http://schemas.microsoft.com/office/powerpoint/2010/main" val="355366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32656"/>
            <a:ext cx="8229600" cy="5904656"/>
          </a:xfrm>
        </p:spPr>
        <p:txBody>
          <a:bodyPr/>
          <a:lstStyle/>
          <a:p>
            <a:r>
              <a:rPr kumimoji="1" lang="en-GB" altLang="zh-TW" dirty="0"/>
              <a:t>Integrating both sides of</a:t>
            </a:r>
          </a:p>
          <a:p>
            <a:endParaRPr lang="en-GB" altLang="zh-TW" dirty="0"/>
          </a:p>
          <a:p>
            <a:endParaRPr kumimoji="1" lang="en-GB" altLang="zh-TW" dirty="0"/>
          </a:p>
          <a:p>
            <a:r>
              <a:rPr lang="en-GB" altLang="zh-TW" dirty="0"/>
              <a:t>We have </a:t>
            </a:r>
          </a:p>
          <a:p>
            <a:endParaRPr kumimoji="1" lang="en-GB" altLang="zh-TW" dirty="0"/>
          </a:p>
          <a:p>
            <a:endParaRPr lang="en-GB" altLang="zh-TW" dirty="0"/>
          </a:p>
          <a:p>
            <a:r>
              <a:rPr kumimoji="1" lang="en-GB" altLang="zh-TW" dirty="0"/>
              <a:t>Then </a:t>
            </a:r>
            <a:r>
              <a:rPr kumimoji="1" lang="en-GB" altLang="zh-TW" i="1" dirty="0"/>
              <a:t>y</a:t>
            </a:r>
            <a:r>
              <a:rPr kumimoji="1" lang="en-GB" altLang="zh-TW" dirty="0"/>
              <a:t> can be solved explicitly by dividing both sides by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52</a:t>
            </a:fld>
            <a:endParaRPr lang="en-US" altLang="zh-CN"/>
          </a:p>
        </p:txBody>
      </p:sp>
      <p:pic>
        <p:nvPicPr>
          <p:cNvPr id="6" name="圖片 5"/>
          <p:cNvPicPr>
            <a:picLocks noChangeAspect="1"/>
          </p:cNvPicPr>
          <p:nvPr/>
        </p:nvPicPr>
        <p:blipFill>
          <a:blip r:embed="rId2"/>
          <a:stretch>
            <a:fillRect/>
          </a:stretch>
        </p:blipFill>
        <p:spPr>
          <a:xfrm>
            <a:off x="3059832" y="980728"/>
            <a:ext cx="3244087" cy="936105"/>
          </a:xfrm>
          <a:prstGeom prst="rect">
            <a:avLst/>
          </a:prstGeom>
        </p:spPr>
      </p:pic>
      <p:pic>
        <p:nvPicPr>
          <p:cNvPr id="7" name="圖片 6"/>
          <p:cNvPicPr>
            <a:picLocks noChangeAspect="1"/>
          </p:cNvPicPr>
          <p:nvPr/>
        </p:nvPicPr>
        <p:blipFill>
          <a:blip r:embed="rId3"/>
          <a:stretch>
            <a:fillRect/>
          </a:stretch>
        </p:blipFill>
        <p:spPr>
          <a:xfrm>
            <a:off x="2339752" y="2636912"/>
            <a:ext cx="4718724" cy="978272"/>
          </a:xfrm>
          <a:prstGeom prst="rect">
            <a:avLst/>
          </a:prstGeom>
        </p:spPr>
      </p:pic>
      <p:pic>
        <p:nvPicPr>
          <p:cNvPr id="9" name="圖片 8"/>
          <p:cNvPicPr>
            <a:picLocks noChangeAspect="1"/>
          </p:cNvPicPr>
          <p:nvPr/>
        </p:nvPicPr>
        <p:blipFill>
          <a:blip r:embed="rId4"/>
          <a:stretch>
            <a:fillRect/>
          </a:stretch>
        </p:blipFill>
        <p:spPr>
          <a:xfrm>
            <a:off x="3275856" y="4077072"/>
            <a:ext cx="2520280" cy="725261"/>
          </a:xfrm>
          <a:prstGeom prst="rect">
            <a:avLst/>
          </a:prstGeom>
        </p:spPr>
      </p:pic>
    </p:spTree>
    <p:extLst>
      <p:ext uri="{BB962C8B-B14F-4D97-AF65-F5344CB8AC3E}">
        <p14:creationId xmlns:p14="http://schemas.microsoft.com/office/powerpoint/2010/main" val="29539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Example 5: First</a:t>
            </a:r>
            <a:r>
              <a:rPr kumimoji="1" lang="en-US" altLang="zh-CN" dirty="0"/>
              <a:t>-order</a:t>
            </a:r>
            <a:r>
              <a:rPr kumimoji="1" lang="zh-CN" altLang="en-US" dirty="0"/>
              <a:t> </a:t>
            </a:r>
            <a:r>
              <a:rPr kumimoji="1" lang="en-GB" altLang="zh-CN" dirty="0"/>
              <a:t>linear equation (p. </a:t>
            </a:r>
            <a:r>
              <a:rPr lang="en-US" altLang="zh-CN" dirty="0"/>
              <a:t>518)</a:t>
            </a:r>
            <a:endParaRPr kumimoji="1" lang="zh-TW" altLang="en-US" dirty="0"/>
          </a:p>
        </p:txBody>
      </p:sp>
      <p:sp>
        <p:nvSpPr>
          <p:cNvPr id="3" name="內容版面配置區 2"/>
          <p:cNvSpPr>
            <a:spLocks noGrp="1"/>
          </p:cNvSpPr>
          <p:nvPr>
            <p:ph idx="1"/>
          </p:nvPr>
        </p:nvSpPr>
        <p:spPr/>
        <p:txBody>
          <a:bodyPr/>
          <a:lstStyle/>
          <a:p>
            <a:r>
              <a:rPr kumimoji="1" lang="en-GB" altLang="zh-TW" dirty="0"/>
              <a:t>Find</a:t>
            </a:r>
            <a:r>
              <a:rPr kumimoji="1" lang="zh-CN" altLang="en-US" dirty="0"/>
              <a:t> </a:t>
            </a:r>
            <a:r>
              <a:rPr kumimoji="1" lang="en-GB" altLang="zh-CN" dirty="0"/>
              <a:t>the</a:t>
            </a:r>
            <a:r>
              <a:rPr kumimoji="1" lang="zh-CN" altLang="en-US" dirty="0"/>
              <a:t> </a:t>
            </a:r>
            <a:r>
              <a:rPr kumimoji="1" lang="en-GB" altLang="zh-CN" dirty="0"/>
              <a:t>solution</a:t>
            </a:r>
            <a:r>
              <a:rPr kumimoji="1" lang="zh-CN" altLang="en-US" dirty="0"/>
              <a:t> </a:t>
            </a:r>
            <a:r>
              <a:rPr kumimoji="1" lang="en-GB" altLang="zh-CN" dirty="0"/>
              <a:t>of</a:t>
            </a:r>
            <a:r>
              <a:rPr kumimoji="1" lang="zh-CN" altLang="en-US" dirty="0"/>
              <a:t> </a:t>
            </a:r>
            <a:endParaRPr kumimoji="1" lang="en-GB" altLang="zh-CN" dirty="0"/>
          </a:p>
          <a:p>
            <a:endParaRPr lang="en-GB" altLang="zh-TW" dirty="0"/>
          </a:p>
          <a:p>
            <a:endParaRPr kumimoji="1" lang="en-GB" altLang="zh-TW" dirty="0"/>
          </a:p>
          <a:p>
            <a:r>
              <a:rPr lang="en-GB" altLang="zh-TW" dirty="0"/>
              <a:t>Satisfying</a:t>
            </a:r>
            <a:r>
              <a:rPr lang="zh-CN" altLang="en-US" dirty="0"/>
              <a:t> </a:t>
            </a:r>
            <a:r>
              <a:rPr lang="en-US" altLang="zh-CN" i="1" dirty="0"/>
              <a:t>y</a:t>
            </a:r>
            <a:r>
              <a:rPr lang="en-US" altLang="zh-CN" dirty="0"/>
              <a:t>(1)</a:t>
            </a:r>
            <a:r>
              <a:rPr lang="zh-CN" altLang="en-US" dirty="0"/>
              <a:t> </a:t>
            </a:r>
            <a:r>
              <a:rPr lang="en-US" altLang="zh-CN" dirty="0"/>
              <a:t>=</a:t>
            </a:r>
            <a:r>
              <a:rPr lang="zh-CN" altLang="en-US" dirty="0"/>
              <a:t> </a:t>
            </a:r>
            <a:r>
              <a:rPr lang="en-US" altLang="zh-CN" dirty="0"/>
              <a:t>2</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53</a:t>
            </a:fld>
            <a:endParaRPr lang="en-US" altLang="zh-CN"/>
          </a:p>
        </p:txBody>
      </p:sp>
      <p:pic>
        <p:nvPicPr>
          <p:cNvPr id="7" name="圖片 6"/>
          <p:cNvPicPr>
            <a:picLocks noChangeAspect="1"/>
          </p:cNvPicPr>
          <p:nvPr/>
        </p:nvPicPr>
        <p:blipFill>
          <a:blip r:embed="rId2"/>
          <a:stretch>
            <a:fillRect/>
          </a:stretch>
        </p:blipFill>
        <p:spPr>
          <a:xfrm>
            <a:off x="2555776" y="2348880"/>
            <a:ext cx="4608512" cy="711884"/>
          </a:xfrm>
          <a:prstGeom prst="rect">
            <a:avLst/>
          </a:prstGeom>
        </p:spPr>
      </p:pic>
    </p:spTree>
    <p:extLst>
      <p:ext uri="{BB962C8B-B14F-4D97-AF65-F5344CB8AC3E}">
        <p14:creationId xmlns:p14="http://schemas.microsoft.com/office/powerpoint/2010/main" val="2450802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32656"/>
            <a:ext cx="8229600" cy="4530725"/>
          </a:xfrm>
        </p:spPr>
        <p:txBody>
          <a:bodyPr/>
          <a:lstStyle/>
          <a:p>
            <a:r>
              <a:rPr kumimoji="1" lang="en-GB" altLang="zh-TW" dirty="0"/>
              <a:t>Step</a:t>
            </a:r>
            <a:r>
              <a:rPr kumimoji="1" lang="zh-CN" altLang="en-US" dirty="0"/>
              <a:t> </a:t>
            </a:r>
            <a:r>
              <a:rPr kumimoji="1" lang="en-US" altLang="zh-CN" dirty="0"/>
              <a:t>1:</a:t>
            </a:r>
            <a:r>
              <a:rPr kumimoji="1" lang="zh-CN" altLang="en-US" dirty="0"/>
              <a:t> </a:t>
            </a:r>
            <a:r>
              <a:rPr kumimoji="1" lang="en-GB" altLang="zh-CN" dirty="0"/>
              <a:t>transfer</a:t>
            </a:r>
            <a:r>
              <a:rPr kumimoji="1" lang="zh-CN" altLang="en-US" dirty="0"/>
              <a:t> </a:t>
            </a:r>
            <a:r>
              <a:rPr kumimoji="1" lang="en-GB" altLang="zh-CN" dirty="0"/>
              <a:t>to</a:t>
            </a:r>
            <a:r>
              <a:rPr kumimoji="1" lang="zh-CN" altLang="en-US" dirty="0"/>
              <a:t> </a:t>
            </a:r>
            <a:r>
              <a:rPr lang="en-GB" altLang="zh-CN" dirty="0"/>
              <a:t>the general</a:t>
            </a:r>
            <a:r>
              <a:rPr kumimoji="1" lang="zh-CN" altLang="en-US" dirty="0"/>
              <a:t> </a:t>
            </a:r>
            <a:r>
              <a:rPr kumimoji="1" lang="en-GB" altLang="zh-CN" dirty="0"/>
              <a:t>form</a:t>
            </a:r>
          </a:p>
          <a:p>
            <a:endParaRPr lang="en-GB" altLang="zh-TW" dirty="0"/>
          </a:p>
          <a:p>
            <a:endParaRPr kumimoji="1" lang="en-GB" altLang="zh-TW" dirty="0"/>
          </a:p>
          <a:p>
            <a:r>
              <a:rPr lang="en-GB" altLang="zh-TW" dirty="0"/>
              <a:t>Step</a:t>
            </a:r>
            <a:r>
              <a:rPr lang="zh-CN" altLang="en-US" dirty="0"/>
              <a:t> </a:t>
            </a:r>
            <a:r>
              <a:rPr lang="en-US" altLang="zh-CN" dirty="0"/>
              <a:t>2:</a:t>
            </a:r>
            <a:r>
              <a:rPr lang="zh-CN" altLang="en-US" dirty="0"/>
              <a:t> </a:t>
            </a:r>
            <a:r>
              <a:rPr lang="en-GB" altLang="zh-CN" dirty="0"/>
              <a:t>calculate</a:t>
            </a:r>
            <a:r>
              <a:rPr lang="zh-CN" altLang="en-US" dirty="0"/>
              <a:t> </a:t>
            </a:r>
            <a:r>
              <a:rPr lang="en-GB" altLang="zh-CN" dirty="0"/>
              <a:t>the</a:t>
            </a:r>
            <a:r>
              <a:rPr lang="zh-CN" altLang="en-US" dirty="0"/>
              <a:t> </a:t>
            </a:r>
            <a:r>
              <a:rPr lang="en-GB" altLang="zh-CN" dirty="0"/>
              <a:t>integrating</a:t>
            </a:r>
            <a:r>
              <a:rPr lang="zh-CN" altLang="en-US" dirty="0"/>
              <a:t> </a:t>
            </a:r>
            <a:r>
              <a:rPr lang="en-GB" altLang="zh-CN" dirty="0"/>
              <a:t>factor</a:t>
            </a:r>
          </a:p>
          <a:p>
            <a:endParaRPr kumimoji="1" lang="en-GB" altLang="zh-TW" dirty="0"/>
          </a:p>
          <a:p>
            <a:endParaRPr lang="en-GB" altLang="zh-TW" dirty="0"/>
          </a:p>
          <a:p>
            <a:r>
              <a:rPr kumimoji="1" lang="en-GB" altLang="zh-TW" dirty="0"/>
              <a:t>Step 3: multiply the RHS by the integrating factor and integrate</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54</a:t>
            </a:fld>
            <a:endParaRPr lang="en-US" altLang="zh-CN"/>
          </a:p>
        </p:txBody>
      </p:sp>
      <p:pic>
        <p:nvPicPr>
          <p:cNvPr id="6" name="圖片 5"/>
          <p:cNvPicPr>
            <a:picLocks noChangeAspect="1"/>
          </p:cNvPicPr>
          <p:nvPr/>
        </p:nvPicPr>
        <p:blipFill>
          <a:blip r:embed="rId2"/>
          <a:stretch>
            <a:fillRect/>
          </a:stretch>
        </p:blipFill>
        <p:spPr>
          <a:xfrm>
            <a:off x="2915816" y="908720"/>
            <a:ext cx="3184597" cy="931664"/>
          </a:xfrm>
          <a:prstGeom prst="rect">
            <a:avLst/>
          </a:prstGeom>
        </p:spPr>
      </p:pic>
      <p:pic>
        <p:nvPicPr>
          <p:cNvPr id="7" name="圖片 6"/>
          <p:cNvPicPr>
            <a:picLocks noChangeAspect="1"/>
          </p:cNvPicPr>
          <p:nvPr/>
        </p:nvPicPr>
        <p:blipFill>
          <a:blip r:embed="rId3"/>
          <a:stretch>
            <a:fillRect/>
          </a:stretch>
        </p:blipFill>
        <p:spPr>
          <a:xfrm>
            <a:off x="2411760" y="2708920"/>
            <a:ext cx="4624412" cy="711448"/>
          </a:xfrm>
          <a:prstGeom prst="rect">
            <a:avLst/>
          </a:prstGeom>
        </p:spPr>
      </p:pic>
      <p:pic>
        <p:nvPicPr>
          <p:cNvPr id="8" name="圖片 7"/>
          <p:cNvPicPr>
            <a:picLocks noChangeAspect="1"/>
          </p:cNvPicPr>
          <p:nvPr/>
        </p:nvPicPr>
        <p:blipFill>
          <a:blip r:embed="rId4"/>
          <a:stretch>
            <a:fillRect/>
          </a:stretch>
        </p:blipFill>
        <p:spPr>
          <a:xfrm>
            <a:off x="2699792" y="4725144"/>
            <a:ext cx="4032448" cy="735848"/>
          </a:xfrm>
          <a:prstGeom prst="rect">
            <a:avLst/>
          </a:prstGeom>
        </p:spPr>
      </p:pic>
      <p:pic>
        <p:nvPicPr>
          <p:cNvPr id="9" name="圖片 8"/>
          <p:cNvPicPr>
            <a:picLocks noChangeAspect="1"/>
          </p:cNvPicPr>
          <p:nvPr/>
        </p:nvPicPr>
        <p:blipFill>
          <a:blip r:embed="rId5"/>
          <a:stretch>
            <a:fillRect/>
          </a:stretch>
        </p:blipFill>
        <p:spPr>
          <a:xfrm>
            <a:off x="1907704" y="5445224"/>
            <a:ext cx="6110393" cy="792088"/>
          </a:xfrm>
          <a:prstGeom prst="rect">
            <a:avLst/>
          </a:prstGeom>
        </p:spPr>
      </p:pic>
      <p:pic>
        <p:nvPicPr>
          <p:cNvPr id="11" name="圖片 10"/>
          <p:cNvPicPr>
            <a:picLocks noChangeAspect="1"/>
          </p:cNvPicPr>
          <p:nvPr/>
        </p:nvPicPr>
        <p:blipFill>
          <a:blip r:embed="rId6"/>
          <a:stretch>
            <a:fillRect/>
          </a:stretch>
        </p:blipFill>
        <p:spPr>
          <a:xfrm>
            <a:off x="1835696" y="6093296"/>
            <a:ext cx="5785155" cy="764704"/>
          </a:xfrm>
          <a:prstGeom prst="rect">
            <a:avLst/>
          </a:prstGeom>
        </p:spPr>
      </p:pic>
    </p:spTree>
    <p:extLst>
      <p:ext uri="{BB962C8B-B14F-4D97-AF65-F5344CB8AC3E}">
        <p14:creationId xmlns:p14="http://schemas.microsoft.com/office/powerpoint/2010/main" val="210756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32656"/>
            <a:ext cx="8229600" cy="4530725"/>
          </a:xfrm>
        </p:spPr>
        <p:txBody>
          <a:bodyPr/>
          <a:lstStyle/>
          <a:p>
            <a:r>
              <a:rPr kumimoji="1" lang="en-GB" altLang="zh-TW" dirty="0"/>
              <a:t>Step</a:t>
            </a:r>
            <a:r>
              <a:rPr kumimoji="1" lang="zh-CN" altLang="en-US" dirty="0"/>
              <a:t> </a:t>
            </a:r>
            <a:r>
              <a:rPr kumimoji="1" lang="en-US" altLang="zh-CN" dirty="0"/>
              <a:t>4:</a:t>
            </a:r>
            <a:r>
              <a:rPr kumimoji="1" lang="zh-CN" altLang="en-US" dirty="0"/>
              <a:t> </a:t>
            </a:r>
            <a:r>
              <a:rPr kumimoji="1" lang="en-GB" altLang="zh-CN" dirty="0"/>
              <a:t>obtain</a:t>
            </a:r>
            <a:r>
              <a:rPr kumimoji="1" lang="zh-CN" altLang="en-US" dirty="0"/>
              <a:t> </a:t>
            </a:r>
            <a:r>
              <a:rPr kumimoji="1" lang="en-GB" altLang="zh-CN" dirty="0"/>
              <a:t>the</a:t>
            </a:r>
            <a:r>
              <a:rPr kumimoji="1" lang="zh-CN" altLang="en-US" dirty="0"/>
              <a:t> </a:t>
            </a:r>
            <a:r>
              <a:rPr kumimoji="1" lang="en-GB" altLang="zh-CN" dirty="0"/>
              <a:t>general</a:t>
            </a:r>
            <a:r>
              <a:rPr kumimoji="1" lang="zh-CN" altLang="en-US" dirty="0"/>
              <a:t> </a:t>
            </a:r>
            <a:r>
              <a:rPr kumimoji="1" lang="en-GB" altLang="zh-CN" dirty="0"/>
              <a:t>solution</a:t>
            </a:r>
          </a:p>
          <a:p>
            <a:endParaRPr lang="en-GB" altLang="zh-TW" dirty="0"/>
          </a:p>
          <a:p>
            <a:endParaRPr kumimoji="1" lang="en-GB" altLang="zh-TW" dirty="0"/>
          </a:p>
          <a:p>
            <a:r>
              <a:rPr lang="en-GB" altLang="zh-TW" dirty="0"/>
              <a:t>Step</a:t>
            </a:r>
            <a:r>
              <a:rPr lang="zh-CN" altLang="en-US" dirty="0"/>
              <a:t> </a:t>
            </a:r>
            <a:r>
              <a:rPr lang="en-US" altLang="zh-CN" dirty="0"/>
              <a:t>5:</a:t>
            </a:r>
            <a:r>
              <a:rPr lang="zh-CN" altLang="en-US" dirty="0"/>
              <a:t> </a:t>
            </a:r>
            <a:r>
              <a:rPr lang="en-GB" altLang="zh-CN" dirty="0"/>
              <a:t>solve</a:t>
            </a:r>
            <a:r>
              <a:rPr lang="zh-CN" altLang="en-US" dirty="0"/>
              <a:t> </a:t>
            </a:r>
            <a:r>
              <a:rPr lang="en-GB" altLang="zh-CN" dirty="0"/>
              <a:t>for</a:t>
            </a:r>
            <a:r>
              <a:rPr lang="zh-CN" altLang="en-US" dirty="0"/>
              <a:t> </a:t>
            </a:r>
            <a:r>
              <a:rPr lang="en-GB" altLang="zh-CN" i="1" dirty="0"/>
              <a:t>C</a:t>
            </a:r>
            <a:r>
              <a:rPr lang="zh-CN" altLang="en-US" i="1" dirty="0"/>
              <a:t> </a:t>
            </a:r>
            <a:r>
              <a:rPr lang="en-GB" altLang="zh-CN" dirty="0"/>
              <a:t>and</a:t>
            </a:r>
            <a:r>
              <a:rPr lang="zh-CN" altLang="en-US" dirty="0"/>
              <a:t> </a:t>
            </a:r>
            <a:r>
              <a:rPr lang="en-GB" altLang="zh-CN" dirty="0"/>
              <a:t>obtain</a:t>
            </a:r>
            <a:r>
              <a:rPr lang="zh-CN" altLang="en-US" dirty="0"/>
              <a:t> </a:t>
            </a:r>
            <a:r>
              <a:rPr lang="en-GB" altLang="zh-CN" dirty="0"/>
              <a:t>the</a:t>
            </a:r>
            <a:r>
              <a:rPr lang="zh-CN" altLang="en-US" dirty="0"/>
              <a:t> </a:t>
            </a:r>
            <a:r>
              <a:rPr lang="en-GB" altLang="zh-CN" dirty="0"/>
              <a:t>particular</a:t>
            </a:r>
            <a:r>
              <a:rPr lang="zh-CN" altLang="en-US" dirty="0"/>
              <a:t> </a:t>
            </a:r>
            <a:r>
              <a:rPr lang="en-GB" altLang="zh-CN" dirty="0"/>
              <a:t>solution</a:t>
            </a:r>
            <a:endParaRPr kumimoji="1" lang="zh-TW" altLang="en-US" i="1"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55</a:t>
            </a:fld>
            <a:endParaRPr lang="en-US" altLang="zh-CN"/>
          </a:p>
        </p:txBody>
      </p:sp>
      <p:pic>
        <p:nvPicPr>
          <p:cNvPr id="6" name="圖片 5"/>
          <p:cNvPicPr>
            <a:picLocks noChangeAspect="1"/>
          </p:cNvPicPr>
          <p:nvPr/>
        </p:nvPicPr>
        <p:blipFill>
          <a:blip r:embed="rId2"/>
          <a:stretch>
            <a:fillRect/>
          </a:stretch>
        </p:blipFill>
        <p:spPr>
          <a:xfrm>
            <a:off x="2915816" y="1124744"/>
            <a:ext cx="3534938" cy="720080"/>
          </a:xfrm>
          <a:prstGeom prst="rect">
            <a:avLst/>
          </a:prstGeom>
        </p:spPr>
      </p:pic>
      <p:pic>
        <p:nvPicPr>
          <p:cNvPr id="7" name="圖片 6"/>
          <p:cNvPicPr>
            <a:picLocks noChangeAspect="1"/>
          </p:cNvPicPr>
          <p:nvPr/>
        </p:nvPicPr>
        <p:blipFill>
          <a:blip r:embed="rId3"/>
          <a:stretch>
            <a:fillRect/>
          </a:stretch>
        </p:blipFill>
        <p:spPr>
          <a:xfrm>
            <a:off x="1835695" y="3356992"/>
            <a:ext cx="3665863" cy="720080"/>
          </a:xfrm>
          <a:prstGeom prst="rect">
            <a:avLst/>
          </a:prstGeom>
        </p:spPr>
      </p:pic>
      <p:pic>
        <p:nvPicPr>
          <p:cNvPr id="8" name="圖片 7"/>
          <p:cNvPicPr>
            <a:picLocks noChangeAspect="1"/>
          </p:cNvPicPr>
          <p:nvPr/>
        </p:nvPicPr>
        <p:blipFill>
          <a:blip r:embed="rId4"/>
          <a:stretch>
            <a:fillRect/>
          </a:stretch>
        </p:blipFill>
        <p:spPr>
          <a:xfrm>
            <a:off x="6012160" y="3429000"/>
            <a:ext cx="1151880" cy="515767"/>
          </a:xfrm>
          <a:prstGeom prst="rect">
            <a:avLst/>
          </a:prstGeom>
        </p:spPr>
      </p:pic>
      <p:pic>
        <p:nvPicPr>
          <p:cNvPr id="9" name="圖片 8"/>
          <p:cNvPicPr>
            <a:picLocks noChangeAspect="1"/>
          </p:cNvPicPr>
          <p:nvPr/>
        </p:nvPicPr>
        <p:blipFill>
          <a:blip r:embed="rId5"/>
          <a:stretch>
            <a:fillRect/>
          </a:stretch>
        </p:blipFill>
        <p:spPr>
          <a:xfrm>
            <a:off x="2915816" y="4437112"/>
            <a:ext cx="3429656" cy="647824"/>
          </a:xfrm>
          <a:prstGeom prst="rect">
            <a:avLst/>
          </a:prstGeom>
        </p:spPr>
      </p:pic>
    </p:spTree>
    <p:extLst>
      <p:ext uri="{BB962C8B-B14F-4D97-AF65-F5344CB8AC3E}">
        <p14:creationId xmlns:p14="http://schemas.microsoft.com/office/powerpoint/2010/main" val="15282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Example</a:t>
            </a:r>
            <a:r>
              <a:rPr kumimoji="1" lang="zh-CN" altLang="en-US" dirty="0"/>
              <a:t> </a:t>
            </a:r>
            <a:r>
              <a:rPr lang="en-US" altLang="zh-CN" dirty="0"/>
              <a:t>6:</a:t>
            </a:r>
            <a:r>
              <a:rPr lang="zh-CN" altLang="en-US" dirty="0"/>
              <a:t> </a:t>
            </a:r>
            <a:r>
              <a:rPr lang="en-GB" altLang="zh-CN" dirty="0"/>
              <a:t>water</a:t>
            </a:r>
            <a:r>
              <a:rPr lang="zh-CN" altLang="en-US" dirty="0"/>
              <a:t> </a:t>
            </a:r>
            <a:r>
              <a:rPr lang="en-GB" altLang="zh-CN" dirty="0"/>
              <a:t>pollution</a:t>
            </a:r>
            <a:r>
              <a:rPr lang="zh-CN" altLang="en-US" dirty="0"/>
              <a:t> </a:t>
            </a:r>
            <a:r>
              <a:rPr lang="en-US" altLang="zh-CN" dirty="0"/>
              <a:t>(p.</a:t>
            </a:r>
            <a:r>
              <a:rPr lang="zh-CN" altLang="en-US" dirty="0"/>
              <a:t> </a:t>
            </a:r>
            <a:r>
              <a:rPr lang="en-US" altLang="zh-CN" dirty="0"/>
              <a:t>519)</a:t>
            </a:r>
            <a:endParaRPr kumimoji="1" lang="zh-TW" altLang="en-US" dirty="0"/>
          </a:p>
        </p:txBody>
      </p:sp>
      <p:sp>
        <p:nvSpPr>
          <p:cNvPr id="3" name="內容版面配置區 2"/>
          <p:cNvSpPr>
            <a:spLocks noGrp="1"/>
          </p:cNvSpPr>
          <p:nvPr>
            <p:ph idx="1"/>
          </p:nvPr>
        </p:nvSpPr>
        <p:spPr>
          <a:xfrm>
            <a:off x="467544" y="1124744"/>
            <a:ext cx="8229600" cy="4530725"/>
          </a:xfrm>
        </p:spPr>
        <p:txBody>
          <a:bodyPr/>
          <a:lstStyle/>
          <a:p>
            <a:r>
              <a:rPr lang="en-US" altLang="zh-TW" sz="2300" dirty="0"/>
              <a:t>Suppose a large lake that was formed by damming a river holds initially 100 million gallons of water. Because a nearby agricultural field was sprayed with a pesticide, the water has become contaminated. The concentration of the pesticide has been measured and is equal to 35 ppm (parts per million)</a:t>
            </a:r>
          </a:p>
          <a:p>
            <a:r>
              <a:rPr lang="en-US" altLang="zh-TW" sz="2300" dirty="0"/>
              <a:t>The</a:t>
            </a:r>
            <a:r>
              <a:rPr lang="zh-CN" altLang="en-US" sz="2300" dirty="0"/>
              <a:t> </a:t>
            </a:r>
            <a:r>
              <a:rPr lang="en-GB" altLang="zh-CN" sz="2300" dirty="0"/>
              <a:t>river</a:t>
            </a:r>
            <a:r>
              <a:rPr lang="zh-CN" altLang="en-US" sz="2300" dirty="0"/>
              <a:t> </a:t>
            </a:r>
            <a:r>
              <a:rPr lang="en-GB" altLang="zh-CN" sz="2300" dirty="0"/>
              <a:t>continues</a:t>
            </a:r>
            <a:r>
              <a:rPr lang="zh-CN" altLang="en-US" sz="2300" dirty="0"/>
              <a:t> </a:t>
            </a:r>
            <a:r>
              <a:rPr lang="en-US" altLang="zh-TW" sz="2300" dirty="0"/>
              <a:t>to flow into the lake at a rate of 300 gal/min. The river is only slightly contaminated with pesticide and has a concentration of 5 ppm. The flow of water over the dam can be controlled and is set at 400 gal/min. Assume that no additional spraying causes the lake to become even more contaminated. How long will it be before the water reaches an acceptable level of concentration equal to 15 ppm?</a:t>
            </a:r>
          </a:p>
          <a:p>
            <a:endParaRPr lang="en-US" altLang="zh-TW" sz="2300" dirty="0"/>
          </a:p>
          <a:p>
            <a:endParaRPr kumimoji="1" lang="zh-TW" altLang="en-US" sz="23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56</a:t>
            </a:fld>
            <a:endParaRPr lang="en-US" altLang="zh-CN"/>
          </a:p>
        </p:txBody>
      </p:sp>
    </p:spTree>
    <p:extLst>
      <p:ext uri="{BB962C8B-B14F-4D97-AF65-F5344CB8AC3E}">
        <p14:creationId xmlns:p14="http://schemas.microsoft.com/office/powerpoint/2010/main" val="720700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332656"/>
            <a:ext cx="8229600" cy="4530725"/>
          </a:xfrm>
        </p:spPr>
        <p:txBody>
          <a:bodyPr/>
          <a:lstStyle/>
          <a:p>
            <a:r>
              <a:rPr kumimoji="1" lang="en-GB" altLang="zh-TW" dirty="0">
                <a:solidFill>
                  <a:srgbClr val="3366FF"/>
                </a:solidFill>
              </a:rPr>
              <a:t>Problem</a:t>
            </a:r>
            <a:r>
              <a:rPr kumimoji="1" lang="zh-CN" altLang="en-US" dirty="0">
                <a:solidFill>
                  <a:srgbClr val="3366FF"/>
                </a:solidFill>
              </a:rPr>
              <a:t> </a:t>
            </a:r>
            <a:r>
              <a:rPr kumimoji="1" lang="en-GB" altLang="zh-CN" dirty="0">
                <a:solidFill>
                  <a:srgbClr val="3366FF"/>
                </a:solidFill>
              </a:rPr>
              <a:t>formulation</a:t>
            </a:r>
            <a:r>
              <a:rPr kumimoji="1" lang="en-US" altLang="zh-CN" dirty="0">
                <a:solidFill>
                  <a:srgbClr val="3366FF"/>
                </a:solidFill>
              </a:rPr>
              <a:t>:</a:t>
            </a:r>
            <a:r>
              <a:rPr kumimoji="1" lang="zh-CN" altLang="en-US" dirty="0">
                <a:solidFill>
                  <a:srgbClr val="3366FF"/>
                </a:solidFill>
              </a:rPr>
              <a:t> </a:t>
            </a:r>
            <a:r>
              <a:rPr lang="en-GB" altLang="zh-CN" dirty="0"/>
              <a:t>The</a:t>
            </a:r>
            <a:r>
              <a:rPr lang="zh-CN" altLang="en-US" dirty="0"/>
              <a:t> </a:t>
            </a:r>
            <a:r>
              <a:rPr lang="en-GB" altLang="zh-CN" dirty="0"/>
              <a:t>concentration</a:t>
            </a:r>
            <a:r>
              <a:rPr lang="zh-CN" altLang="en-US" i="1" dirty="0"/>
              <a:t> </a:t>
            </a:r>
            <a:r>
              <a:rPr lang="en-GB" altLang="zh-CN" i="1" dirty="0"/>
              <a:t>c</a:t>
            </a:r>
            <a:r>
              <a:rPr lang="en-US" altLang="zh-CN" dirty="0"/>
              <a:t>(</a:t>
            </a:r>
            <a:r>
              <a:rPr lang="en-US" altLang="zh-CN" i="1" dirty="0"/>
              <a:t>t</a:t>
            </a:r>
            <a:r>
              <a:rPr lang="en-US" altLang="zh-CN" dirty="0"/>
              <a:t>)</a:t>
            </a:r>
            <a:r>
              <a:rPr lang="zh-CN" altLang="en-US" dirty="0"/>
              <a:t> </a:t>
            </a:r>
            <a:r>
              <a:rPr lang="en-GB" altLang="zh-CN" dirty="0"/>
              <a:t>is</a:t>
            </a:r>
            <a:r>
              <a:rPr lang="zh-CN" altLang="en-US" dirty="0"/>
              <a:t> </a:t>
            </a:r>
            <a:r>
              <a:rPr lang="en-GB" altLang="zh-CN" dirty="0"/>
              <a:t>the ratio of the amount of the pollutant </a:t>
            </a:r>
            <a:r>
              <a:rPr lang="en-GB" altLang="zh-CN" i="1" dirty="0"/>
              <a:t>p</a:t>
            </a:r>
            <a:r>
              <a:rPr lang="en-US" altLang="zh-CN" dirty="0"/>
              <a:t>(</a:t>
            </a:r>
            <a:r>
              <a:rPr lang="en-US" altLang="zh-CN" i="1" dirty="0"/>
              <a:t>t</a:t>
            </a:r>
            <a:r>
              <a:rPr lang="en-US" altLang="zh-CN" dirty="0"/>
              <a:t>)</a:t>
            </a:r>
            <a:r>
              <a:rPr lang="zh-CN" altLang="en-US" dirty="0"/>
              <a:t> </a:t>
            </a:r>
            <a:r>
              <a:rPr lang="en-GB" altLang="zh-CN" dirty="0"/>
              <a:t>to the volume</a:t>
            </a:r>
            <a:r>
              <a:rPr lang="zh-CN" altLang="en-US" dirty="0"/>
              <a:t> </a:t>
            </a:r>
            <a:r>
              <a:rPr lang="en-GB" altLang="zh-CN" dirty="0"/>
              <a:t>of</a:t>
            </a:r>
            <a:r>
              <a:rPr lang="zh-CN" altLang="en-US" dirty="0"/>
              <a:t> </a:t>
            </a:r>
            <a:r>
              <a:rPr lang="en-GB" altLang="zh-CN" dirty="0"/>
              <a:t>the</a:t>
            </a:r>
            <a:r>
              <a:rPr lang="zh-CN" altLang="en-US" dirty="0"/>
              <a:t> </a:t>
            </a:r>
            <a:r>
              <a:rPr lang="en-GB" altLang="zh-CN" dirty="0"/>
              <a:t>lake</a:t>
            </a:r>
            <a:r>
              <a:rPr lang="zh-CN" altLang="en-US" dirty="0"/>
              <a:t> </a:t>
            </a:r>
            <a:r>
              <a:rPr lang="en-GB" altLang="zh-CN" i="1" dirty="0"/>
              <a:t>V</a:t>
            </a:r>
            <a:r>
              <a:rPr lang="en-US" altLang="zh-CN" dirty="0"/>
              <a:t>(</a:t>
            </a:r>
            <a:r>
              <a:rPr lang="en-US" altLang="zh-CN" i="1" dirty="0"/>
              <a:t>t</a:t>
            </a:r>
            <a:r>
              <a:rPr lang="en-US" altLang="zh-CN" dirty="0"/>
              <a:t>)</a:t>
            </a:r>
          </a:p>
          <a:p>
            <a:r>
              <a:rPr lang="en-US" altLang="zh-TW" dirty="0"/>
              <a:t>Assume that when water enters the lake, perfect mixing occurs, so that the pollutants are uniformly distributed throughout the lake at any time. </a:t>
            </a:r>
          </a:p>
          <a:p>
            <a:r>
              <a:rPr lang="en-US" altLang="zh-TW" dirty="0"/>
              <a:t>Assume also that the pollutants are not removed from the lake by sedimentation, decay, or any other natural mechanism except the outflow of water from the lake.</a:t>
            </a:r>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57</a:t>
            </a:fld>
            <a:endParaRPr lang="en-US" altLang="zh-CN"/>
          </a:p>
        </p:txBody>
      </p:sp>
    </p:spTree>
    <p:extLst>
      <p:ext uri="{BB962C8B-B14F-4D97-AF65-F5344CB8AC3E}">
        <p14:creationId xmlns:p14="http://schemas.microsoft.com/office/powerpoint/2010/main" val="3777132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60648"/>
            <a:ext cx="8229600" cy="4530725"/>
          </a:xfrm>
        </p:spPr>
        <p:txBody>
          <a:bodyPr/>
          <a:lstStyle/>
          <a:p>
            <a:r>
              <a:rPr kumimoji="1" lang="en-GB" altLang="zh-TW" dirty="0"/>
              <a:t>Volume</a:t>
            </a:r>
            <a:r>
              <a:rPr kumimoji="1" lang="zh-CN" altLang="en-US" dirty="0"/>
              <a:t> </a:t>
            </a:r>
            <a:r>
              <a:rPr kumimoji="1" lang="en-GB" altLang="zh-CN" dirty="0"/>
              <a:t>as</a:t>
            </a:r>
            <a:r>
              <a:rPr kumimoji="1" lang="zh-CN" altLang="en-US" dirty="0"/>
              <a:t> </a:t>
            </a:r>
            <a:r>
              <a:rPr kumimoji="1" lang="en-GB" altLang="zh-CN" dirty="0"/>
              <a:t>a</a:t>
            </a:r>
            <a:r>
              <a:rPr kumimoji="1" lang="zh-CN" altLang="en-US" dirty="0"/>
              <a:t> </a:t>
            </a:r>
            <a:r>
              <a:rPr kumimoji="1" lang="en-GB" altLang="zh-CN" dirty="0"/>
              <a:t>function</a:t>
            </a:r>
            <a:r>
              <a:rPr kumimoji="1" lang="zh-CN" altLang="en-US" dirty="0"/>
              <a:t> </a:t>
            </a:r>
            <a:r>
              <a:rPr kumimoji="1" lang="en-GB" altLang="zh-CN" dirty="0"/>
              <a:t>of</a:t>
            </a:r>
            <a:r>
              <a:rPr kumimoji="1" lang="zh-CN" altLang="en-US" dirty="0"/>
              <a:t> </a:t>
            </a:r>
            <a:r>
              <a:rPr kumimoji="1" lang="en-GB" altLang="zh-CN" dirty="0"/>
              <a:t>time</a:t>
            </a:r>
          </a:p>
          <a:p>
            <a:endParaRPr lang="en-GB" altLang="zh-TW" dirty="0"/>
          </a:p>
          <a:p>
            <a:r>
              <a:rPr lang="en-GB" altLang="zh-TW" dirty="0"/>
              <a:t>Change</a:t>
            </a:r>
            <a:r>
              <a:rPr lang="zh-CN" altLang="en-US" dirty="0"/>
              <a:t> </a:t>
            </a:r>
            <a:r>
              <a:rPr lang="en-GB" altLang="zh-CN" dirty="0"/>
              <a:t>in</a:t>
            </a:r>
            <a:r>
              <a:rPr lang="zh-CN" altLang="en-US" dirty="0"/>
              <a:t> </a:t>
            </a:r>
            <a:r>
              <a:rPr lang="en-GB" altLang="zh-CN" dirty="0"/>
              <a:t>the</a:t>
            </a:r>
            <a:r>
              <a:rPr lang="zh-CN" altLang="en-US" dirty="0"/>
              <a:t> </a:t>
            </a:r>
            <a:r>
              <a:rPr lang="en-GB" altLang="zh-CN" dirty="0"/>
              <a:t>amount</a:t>
            </a:r>
            <a:r>
              <a:rPr lang="zh-CN" altLang="en-US" dirty="0"/>
              <a:t> </a:t>
            </a:r>
            <a:r>
              <a:rPr lang="en-GB" altLang="zh-CN" dirty="0"/>
              <a:t>of</a:t>
            </a:r>
            <a:r>
              <a:rPr lang="zh-CN" altLang="en-US" dirty="0"/>
              <a:t> </a:t>
            </a:r>
            <a:r>
              <a:rPr lang="en-GB" altLang="zh-CN" dirty="0"/>
              <a:t>pollutant</a:t>
            </a:r>
          </a:p>
          <a:p>
            <a:endParaRPr kumimoji="1" lang="en-GB" altLang="zh-TW"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58</a:t>
            </a:fld>
            <a:endParaRPr lang="en-US" altLang="zh-CN"/>
          </a:p>
        </p:txBody>
      </p:sp>
      <p:pic>
        <p:nvPicPr>
          <p:cNvPr id="6" name="圖片 5"/>
          <p:cNvPicPr>
            <a:picLocks noChangeAspect="1"/>
          </p:cNvPicPr>
          <p:nvPr/>
        </p:nvPicPr>
        <p:blipFill>
          <a:blip r:embed="rId2"/>
          <a:stretch>
            <a:fillRect/>
          </a:stretch>
        </p:blipFill>
        <p:spPr>
          <a:xfrm>
            <a:off x="539552" y="692696"/>
            <a:ext cx="3430246" cy="686049"/>
          </a:xfrm>
          <a:prstGeom prst="rect">
            <a:avLst/>
          </a:prstGeom>
        </p:spPr>
      </p:pic>
      <p:pic>
        <p:nvPicPr>
          <p:cNvPr id="7" name="圖片 6"/>
          <p:cNvPicPr>
            <a:picLocks noChangeAspect="1"/>
          </p:cNvPicPr>
          <p:nvPr/>
        </p:nvPicPr>
        <p:blipFill>
          <a:blip r:embed="rId3"/>
          <a:stretch>
            <a:fillRect/>
          </a:stretch>
        </p:blipFill>
        <p:spPr>
          <a:xfrm>
            <a:off x="4644008" y="692696"/>
            <a:ext cx="3906746" cy="647948"/>
          </a:xfrm>
          <a:prstGeom prst="rect">
            <a:avLst/>
          </a:prstGeom>
        </p:spPr>
      </p:pic>
      <p:pic>
        <p:nvPicPr>
          <p:cNvPr id="9" name="圖片 8"/>
          <p:cNvPicPr>
            <a:picLocks noChangeAspect="1"/>
          </p:cNvPicPr>
          <p:nvPr/>
        </p:nvPicPr>
        <p:blipFill>
          <a:blip r:embed="rId4"/>
          <a:stretch>
            <a:fillRect/>
          </a:stretch>
        </p:blipFill>
        <p:spPr>
          <a:xfrm>
            <a:off x="179512" y="2132856"/>
            <a:ext cx="4640072" cy="453132"/>
          </a:xfrm>
          <a:prstGeom prst="rect">
            <a:avLst/>
          </a:prstGeom>
        </p:spPr>
      </p:pic>
      <p:pic>
        <p:nvPicPr>
          <p:cNvPr id="10" name="圖片 9"/>
          <p:cNvPicPr>
            <a:picLocks noChangeAspect="1"/>
          </p:cNvPicPr>
          <p:nvPr/>
        </p:nvPicPr>
        <p:blipFill>
          <a:blip r:embed="rId5"/>
          <a:stretch>
            <a:fillRect/>
          </a:stretch>
        </p:blipFill>
        <p:spPr>
          <a:xfrm>
            <a:off x="5220072" y="1988840"/>
            <a:ext cx="3565748" cy="882947"/>
          </a:xfrm>
          <a:prstGeom prst="rect">
            <a:avLst/>
          </a:prstGeom>
        </p:spPr>
      </p:pic>
      <p:pic>
        <p:nvPicPr>
          <p:cNvPr id="11" name="圖片 10"/>
          <p:cNvPicPr>
            <a:picLocks noChangeAspect="1"/>
          </p:cNvPicPr>
          <p:nvPr/>
        </p:nvPicPr>
        <p:blipFill>
          <a:blip r:embed="rId6"/>
          <a:stretch>
            <a:fillRect/>
          </a:stretch>
        </p:blipFill>
        <p:spPr>
          <a:xfrm>
            <a:off x="1187624" y="3140967"/>
            <a:ext cx="3096344" cy="1020773"/>
          </a:xfrm>
          <a:prstGeom prst="rect">
            <a:avLst/>
          </a:prstGeom>
        </p:spPr>
      </p:pic>
      <p:pic>
        <p:nvPicPr>
          <p:cNvPr id="12" name="圖片 11"/>
          <p:cNvPicPr>
            <a:picLocks noChangeAspect="1"/>
          </p:cNvPicPr>
          <p:nvPr/>
        </p:nvPicPr>
        <p:blipFill>
          <a:blip r:embed="rId7"/>
          <a:stretch>
            <a:fillRect/>
          </a:stretch>
        </p:blipFill>
        <p:spPr>
          <a:xfrm>
            <a:off x="5292080" y="2924944"/>
            <a:ext cx="3138140" cy="1230643"/>
          </a:xfrm>
          <a:prstGeom prst="rect">
            <a:avLst/>
          </a:prstGeom>
        </p:spPr>
      </p:pic>
      <p:pic>
        <p:nvPicPr>
          <p:cNvPr id="13" name="圖片 12"/>
          <p:cNvPicPr>
            <a:picLocks noChangeAspect="1"/>
          </p:cNvPicPr>
          <p:nvPr/>
        </p:nvPicPr>
        <p:blipFill>
          <a:blip r:embed="rId8"/>
          <a:stretch>
            <a:fillRect/>
          </a:stretch>
        </p:blipFill>
        <p:spPr>
          <a:xfrm>
            <a:off x="2771800" y="4653136"/>
            <a:ext cx="4377329" cy="1080120"/>
          </a:xfrm>
          <a:prstGeom prst="rect">
            <a:avLst/>
          </a:prstGeom>
        </p:spPr>
      </p:pic>
    </p:spTree>
    <p:extLst>
      <p:ext uri="{BB962C8B-B14F-4D97-AF65-F5344CB8AC3E}">
        <p14:creationId xmlns:p14="http://schemas.microsoft.com/office/powerpoint/2010/main" val="343344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60648"/>
            <a:ext cx="8229600" cy="4530725"/>
          </a:xfrm>
        </p:spPr>
        <p:txBody>
          <a:bodyPr/>
          <a:lstStyle/>
          <a:p>
            <a:endParaRPr kumimoji="1" lang="en-US" altLang="zh-TW" dirty="0"/>
          </a:p>
          <a:p>
            <a:endParaRPr lang="en-US" altLang="zh-TW" dirty="0"/>
          </a:p>
          <a:p>
            <a:r>
              <a:rPr kumimoji="1" lang="en-US" altLang="zh-TW" dirty="0"/>
              <a:t>The</a:t>
            </a:r>
            <a:r>
              <a:rPr kumimoji="1" lang="zh-CN" altLang="en-US" dirty="0"/>
              <a:t> </a:t>
            </a:r>
            <a:r>
              <a:rPr kumimoji="1" lang="en-GB" altLang="zh-CN" dirty="0"/>
              <a:t>integrating</a:t>
            </a:r>
            <a:r>
              <a:rPr kumimoji="1" lang="zh-CN" altLang="en-US" dirty="0"/>
              <a:t> </a:t>
            </a:r>
            <a:r>
              <a:rPr lang="en-GB" altLang="zh-CN" dirty="0"/>
              <a:t>factor</a:t>
            </a:r>
          </a:p>
          <a:p>
            <a:endParaRPr kumimoji="1" lang="en-GB" altLang="zh-TW" dirty="0"/>
          </a:p>
          <a:p>
            <a:endParaRPr lang="en-GB" altLang="zh-TW" dirty="0"/>
          </a:p>
          <a:p>
            <a:r>
              <a:rPr kumimoji="1" lang="en-US" altLang="zh-TW" dirty="0"/>
              <a:t>The</a:t>
            </a:r>
            <a:r>
              <a:rPr kumimoji="1" lang="zh-CN" altLang="en-US" dirty="0"/>
              <a:t> </a:t>
            </a:r>
            <a:r>
              <a:rPr kumimoji="1" lang="en-GB" altLang="zh-CN" dirty="0"/>
              <a:t>general</a:t>
            </a:r>
            <a:r>
              <a:rPr kumimoji="1" lang="zh-CN" altLang="en-US" dirty="0"/>
              <a:t> </a:t>
            </a:r>
            <a:r>
              <a:rPr kumimoji="1" lang="en-GB" altLang="zh-CN" dirty="0"/>
              <a:t>solution</a:t>
            </a:r>
            <a:endParaRPr kumimoji="1" lang="en-US" altLang="zh-TW" dirty="0"/>
          </a:p>
          <a:p>
            <a:endParaRPr lang="en-US" altLang="zh-TW" dirty="0"/>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59</a:t>
            </a:fld>
            <a:endParaRPr lang="en-US" altLang="zh-CN"/>
          </a:p>
        </p:txBody>
      </p:sp>
      <p:pic>
        <p:nvPicPr>
          <p:cNvPr id="6" name="圖片 5"/>
          <p:cNvPicPr>
            <a:picLocks noChangeAspect="1"/>
          </p:cNvPicPr>
          <p:nvPr/>
        </p:nvPicPr>
        <p:blipFill>
          <a:blip r:embed="rId2"/>
          <a:stretch>
            <a:fillRect/>
          </a:stretch>
        </p:blipFill>
        <p:spPr>
          <a:xfrm>
            <a:off x="2123728" y="260648"/>
            <a:ext cx="5328592" cy="1008112"/>
          </a:xfrm>
          <a:prstGeom prst="rect">
            <a:avLst/>
          </a:prstGeom>
        </p:spPr>
      </p:pic>
      <p:pic>
        <p:nvPicPr>
          <p:cNvPr id="7" name="圖片 6"/>
          <p:cNvPicPr>
            <a:picLocks noChangeAspect="1"/>
          </p:cNvPicPr>
          <p:nvPr/>
        </p:nvPicPr>
        <p:blipFill>
          <a:blip r:embed="rId3"/>
          <a:stretch>
            <a:fillRect/>
          </a:stretch>
        </p:blipFill>
        <p:spPr>
          <a:xfrm>
            <a:off x="993025" y="1988840"/>
            <a:ext cx="8173525" cy="999480"/>
          </a:xfrm>
          <a:prstGeom prst="rect">
            <a:avLst/>
          </a:prstGeom>
        </p:spPr>
      </p:pic>
      <p:pic>
        <p:nvPicPr>
          <p:cNvPr id="8" name="圖片 7"/>
          <p:cNvPicPr>
            <a:picLocks noChangeAspect="1"/>
          </p:cNvPicPr>
          <p:nvPr/>
        </p:nvPicPr>
        <p:blipFill>
          <a:blip r:embed="rId4"/>
          <a:stretch>
            <a:fillRect/>
          </a:stretch>
        </p:blipFill>
        <p:spPr>
          <a:xfrm>
            <a:off x="2051720" y="3717032"/>
            <a:ext cx="5762598" cy="1143124"/>
          </a:xfrm>
          <a:prstGeom prst="rect">
            <a:avLst/>
          </a:prstGeom>
        </p:spPr>
      </p:pic>
      <p:pic>
        <p:nvPicPr>
          <p:cNvPr id="9" name="圖片 8"/>
          <p:cNvPicPr>
            <a:picLocks noChangeAspect="1"/>
          </p:cNvPicPr>
          <p:nvPr/>
        </p:nvPicPr>
        <p:blipFill>
          <a:blip r:embed="rId5"/>
          <a:stretch>
            <a:fillRect/>
          </a:stretch>
        </p:blipFill>
        <p:spPr>
          <a:xfrm>
            <a:off x="2123728" y="5373216"/>
            <a:ext cx="5572048" cy="720080"/>
          </a:xfrm>
          <a:prstGeom prst="rect">
            <a:avLst/>
          </a:prstGeom>
        </p:spPr>
      </p:pic>
      <p:pic>
        <p:nvPicPr>
          <p:cNvPr id="10" name="圖片 9"/>
          <p:cNvPicPr>
            <a:picLocks noChangeAspect="1"/>
          </p:cNvPicPr>
          <p:nvPr/>
        </p:nvPicPr>
        <p:blipFill>
          <a:blip r:embed="rId6"/>
          <a:stretch>
            <a:fillRect/>
          </a:stretch>
        </p:blipFill>
        <p:spPr>
          <a:xfrm>
            <a:off x="7668344" y="2708920"/>
            <a:ext cx="1475656" cy="806999"/>
          </a:xfrm>
          <a:prstGeom prst="rect">
            <a:avLst/>
          </a:prstGeom>
        </p:spPr>
      </p:pic>
    </p:spTree>
    <p:extLst>
      <p:ext uri="{BB962C8B-B14F-4D97-AF65-F5344CB8AC3E}">
        <p14:creationId xmlns:p14="http://schemas.microsoft.com/office/powerpoint/2010/main" val="84563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field (graphical analysis)</a:t>
            </a:r>
          </a:p>
        </p:txBody>
      </p:sp>
      <p:sp>
        <p:nvSpPr>
          <p:cNvPr id="3" name="Content Placeholder 2"/>
          <p:cNvSpPr>
            <a:spLocks noGrp="1"/>
          </p:cNvSpPr>
          <p:nvPr>
            <p:ph idx="1"/>
          </p:nvPr>
        </p:nvSpPr>
        <p:spPr>
          <a:xfrm>
            <a:off x="467544" y="1052736"/>
            <a:ext cx="8280920" cy="4530725"/>
          </a:xfrm>
        </p:spPr>
        <p:txBody>
          <a:bodyPr/>
          <a:lstStyle/>
          <a:p>
            <a:r>
              <a:rPr lang="en-US" dirty="0"/>
              <a:t>A </a:t>
            </a:r>
            <a:r>
              <a:rPr lang="en-US" dirty="0">
                <a:solidFill>
                  <a:srgbClr val="FF0000"/>
                </a:solidFill>
              </a:rPr>
              <a:t>slope field </a:t>
            </a:r>
            <a:r>
              <a:rPr lang="en-US" dirty="0"/>
              <a:t>is a collection of the </a:t>
            </a:r>
            <a:r>
              <a:rPr lang="en-US" dirty="0">
                <a:solidFill>
                  <a:srgbClr val="FF0000"/>
                </a:solidFill>
              </a:rPr>
              <a:t>solution curves</a:t>
            </a:r>
            <a:r>
              <a:rPr lang="en-US" dirty="0"/>
              <a:t> of a differential equation</a:t>
            </a:r>
          </a:p>
          <a:p>
            <a:r>
              <a:rPr lang="en-US" dirty="0"/>
              <a:t>A </a:t>
            </a:r>
            <a:r>
              <a:rPr lang="en-US" dirty="0">
                <a:solidFill>
                  <a:srgbClr val="FF0000"/>
                </a:solidFill>
              </a:rPr>
              <a:t>solution curve </a:t>
            </a:r>
            <a:r>
              <a:rPr lang="en-US" dirty="0"/>
              <a:t>is a short line segment that equals to the slope that the solution of the differential equation should have at a particular point</a:t>
            </a:r>
          </a:p>
          <a:p>
            <a:r>
              <a:rPr lang="en-US" altLang="zh-TW" dirty="0"/>
              <a:t>Slope field gives a graphical illustration of what the solutions might look like (given points that solutions might actually contain)</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6</a:t>
            </a:fld>
            <a:endParaRPr lang="en-US" altLang="zh-CN"/>
          </a:p>
        </p:txBody>
      </p:sp>
    </p:spTree>
    <p:extLst>
      <p:ext uri="{BB962C8B-B14F-4D97-AF65-F5344CB8AC3E}">
        <p14:creationId xmlns:p14="http://schemas.microsoft.com/office/powerpoint/2010/main" val="3706788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60648"/>
            <a:ext cx="8229600" cy="4530725"/>
          </a:xfrm>
        </p:spPr>
        <p:txBody>
          <a:bodyPr/>
          <a:lstStyle/>
          <a:p>
            <a:r>
              <a:rPr kumimoji="1" lang="en-GB" altLang="zh-TW" dirty="0"/>
              <a:t>The particular solution, taking </a:t>
            </a:r>
            <a:r>
              <a:rPr kumimoji="1" lang="en-GB" altLang="zh-TW" i="1" dirty="0"/>
              <a:t>t</a:t>
            </a:r>
            <a:r>
              <a:rPr kumimoji="1" lang="zh-CN" altLang="en-US" dirty="0"/>
              <a:t> </a:t>
            </a:r>
            <a:r>
              <a:rPr kumimoji="1" lang="en-US" altLang="zh-CN" dirty="0"/>
              <a:t>=</a:t>
            </a:r>
            <a:r>
              <a:rPr kumimoji="1" lang="zh-CN" altLang="en-US" dirty="0"/>
              <a:t> </a:t>
            </a:r>
            <a:r>
              <a:rPr lang="en-US" altLang="zh-CN" dirty="0"/>
              <a:t>0</a:t>
            </a:r>
            <a:r>
              <a:rPr lang="zh-CN" altLang="en-US" dirty="0"/>
              <a:t> </a:t>
            </a:r>
            <a:r>
              <a:rPr lang="en-GB" altLang="zh-CN" dirty="0"/>
              <a:t>and</a:t>
            </a:r>
            <a:r>
              <a:rPr lang="zh-CN" altLang="en-US" dirty="0"/>
              <a:t> </a:t>
            </a:r>
            <a:r>
              <a:rPr lang="en-GB" altLang="zh-CN" i="1" dirty="0"/>
              <a:t>p</a:t>
            </a:r>
            <a:r>
              <a:rPr lang="en-US" altLang="zh-CN" dirty="0"/>
              <a:t>(0)</a:t>
            </a:r>
            <a:r>
              <a:rPr lang="zh-CN" altLang="en-US" dirty="0"/>
              <a:t> </a:t>
            </a:r>
            <a:r>
              <a:rPr lang="en-US" altLang="zh-CN" dirty="0"/>
              <a:t>=</a:t>
            </a:r>
            <a:r>
              <a:rPr lang="zh-CN" altLang="en-US" dirty="0"/>
              <a:t> </a:t>
            </a:r>
            <a:r>
              <a:rPr lang="en-GB" altLang="zh-CN" i="1" dirty="0"/>
              <a:t>c</a:t>
            </a:r>
            <a:r>
              <a:rPr lang="en-US" altLang="zh-CN" dirty="0"/>
              <a:t>(0)</a:t>
            </a:r>
            <a:r>
              <a:rPr lang="en-US" altLang="zh-CN" i="1" dirty="0"/>
              <a:t>V</a:t>
            </a:r>
            <a:r>
              <a:rPr lang="en-US" altLang="zh-CN" dirty="0"/>
              <a:t>(0)</a:t>
            </a:r>
            <a:r>
              <a:rPr lang="zh-CN" altLang="en-US" dirty="0"/>
              <a:t> </a:t>
            </a:r>
            <a:r>
              <a:rPr lang="en-US" altLang="zh-CN" dirty="0"/>
              <a:t>=</a:t>
            </a:r>
            <a:r>
              <a:rPr lang="zh-CN" altLang="en-US" dirty="0"/>
              <a:t> </a:t>
            </a:r>
            <a:r>
              <a:rPr lang="en-US" altLang="zh-CN" dirty="0"/>
              <a:t>3500</a:t>
            </a:r>
          </a:p>
          <a:p>
            <a:endParaRPr lang="en-US" altLang="zh-CN" dirty="0"/>
          </a:p>
          <a:p>
            <a:endParaRPr lang="en-US" altLang="zh-CN" dirty="0"/>
          </a:p>
          <a:p>
            <a:endParaRPr lang="en-US" altLang="zh-CN" dirty="0"/>
          </a:p>
          <a:p>
            <a:endParaRPr lang="en-US" altLang="zh-CN" dirty="0"/>
          </a:p>
          <a:p>
            <a:r>
              <a:rPr lang="en-US" altLang="zh-TW" dirty="0"/>
              <a:t>The</a:t>
            </a:r>
            <a:r>
              <a:rPr lang="zh-CN" altLang="en-US" dirty="0"/>
              <a:t> </a:t>
            </a:r>
            <a:r>
              <a:rPr lang="en-US" altLang="zh-TW" dirty="0"/>
              <a:t>problem</a:t>
            </a:r>
            <a:r>
              <a:rPr lang="zh-CN" altLang="en-US" dirty="0"/>
              <a:t> </a:t>
            </a:r>
            <a:r>
              <a:rPr lang="en-US" altLang="zh-TW" dirty="0"/>
              <a:t>asks</a:t>
            </a:r>
            <a:r>
              <a:rPr lang="zh-CN" altLang="en-US" dirty="0"/>
              <a:t> </a:t>
            </a:r>
            <a:r>
              <a:rPr lang="en-US" altLang="zh-TW" dirty="0"/>
              <a:t>for</a:t>
            </a:r>
            <a:r>
              <a:rPr lang="zh-CN" altLang="en-US" dirty="0"/>
              <a:t> </a:t>
            </a:r>
            <a:r>
              <a:rPr lang="en-US" altLang="zh-TW" dirty="0"/>
              <a:t>the</a:t>
            </a:r>
            <a:r>
              <a:rPr lang="zh-CN" altLang="en-US" dirty="0"/>
              <a:t> </a:t>
            </a:r>
            <a:r>
              <a:rPr lang="en-US" altLang="zh-TW" dirty="0"/>
              <a:t>time</a:t>
            </a:r>
            <a:r>
              <a:rPr lang="zh-CN" altLang="en-US" i="1" dirty="0"/>
              <a:t> </a:t>
            </a:r>
            <a:r>
              <a:rPr lang="en-US" altLang="zh-TW" i="1" dirty="0"/>
              <a:t>t </a:t>
            </a:r>
            <a:r>
              <a:rPr lang="en-US" altLang="zh-TW" dirty="0"/>
              <a:t>when</a:t>
            </a:r>
            <a:r>
              <a:rPr lang="zh-CN" altLang="en-US" dirty="0"/>
              <a:t> </a:t>
            </a:r>
            <a:r>
              <a:rPr lang="en-US" altLang="zh-TW" dirty="0"/>
              <a:t>the</a:t>
            </a:r>
            <a:r>
              <a:rPr lang="zh-CN" altLang="en-US" dirty="0"/>
              <a:t> </a:t>
            </a:r>
            <a:r>
              <a:rPr lang="en-US" altLang="zh-TW" dirty="0"/>
              <a:t>concentration</a:t>
            </a:r>
            <a:r>
              <a:rPr lang="zh-CN" altLang="en-US" dirty="0"/>
              <a:t> </a:t>
            </a:r>
            <a:r>
              <a:rPr lang="en-US" altLang="zh-TW" dirty="0"/>
              <a:t>level</a:t>
            </a:r>
          </a:p>
          <a:p>
            <a:r>
              <a:rPr lang="it-IT" altLang="zh-CN" dirty="0"/>
              <a:t>Solve</a:t>
            </a:r>
            <a:r>
              <a:rPr lang="zh-CN" altLang="en-US" dirty="0"/>
              <a:t> </a:t>
            </a:r>
            <a:r>
              <a:rPr lang="en-GB" altLang="zh-CN" i="1" dirty="0"/>
              <a:t>t</a:t>
            </a:r>
            <a:r>
              <a:rPr lang="zh-CN" altLang="en-US" dirty="0"/>
              <a:t> </a:t>
            </a:r>
            <a:r>
              <a:rPr lang="en-GB" altLang="zh-CN" dirty="0"/>
              <a:t>for</a:t>
            </a:r>
            <a:r>
              <a:rPr lang="zh-CN" altLang="en-US" dirty="0"/>
              <a:t> </a:t>
            </a:r>
            <a:endParaRPr lang="en-US" altLang="zh-CN" dirty="0"/>
          </a:p>
          <a:p>
            <a:endParaRPr kumimoji="1" lang="en-US" altLang="zh-TW" dirty="0"/>
          </a:p>
          <a:p>
            <a:endParaRPr lang="en-US" altLang="zh-TW" dirty="0"/>
          </a:p>
          <a:p>
            <a:endParaRPr kumimoji="1" lang="en-US" altLang="zh-TW" dirty="0"/>
          </a:p>
          <a:p>
            <a:endParaRPr lang="en-US" altLang="zh-TW" dirty="0"/>
          </a:p>
          <a:p>
            <a:endParaRPr kumimoji="1" lang="en-US" altLang="zh-TW" dirty="0"/>
          </a:p>
          <a:p>
            <a:pPr marL="0" indent="0">
              <a:buNone/>
            </a:pP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60</a:t>
            </a:fld>
            <a:endParaRPr lang="en-US" altLang="zh-CN"/>
          </a:p>
        </p:txBody>
      </p:sp>
      <p:pic>
        <p:nvPicPr>
          <p:cNvPr id="6" name="圖片 5"/>
          <p:cNvPicPr>
            <a:picLocks noChangeAspect="1"/>
          </p:cNvPicPr>
          <p:nvPr/>
        </p:nvPicPr>
        <p:blipFill>
          <a:blip r:embed="rId2"/>
          <a:stretch>
            <a:fillRect/>
          </a:stretch>
        </p:blipFill>
        <p:spPr>
          <a:xfrm>
            <a:off x="539552" y="1700808"/>
            <a:ext cx="4687720" cy="504056"/>
          </a:xfrm>
          <a:prstGeom prst="rect">
            <a:avLst/>
          </a:prstGeom>
        </p:spPr>
      </p:pic>
      <p:pic>
        <p:nvPicPr>
          <p:cNvPr id="7" name="圖片 6"/>
          <p:cNvPicPr>
            <a:picLocks noChangeAspect="1"/>
          </p:cNvPicPr>
          <p:nvPr/>
        </p:nvPicPr>
        <p:blipFill>
          <a:blip r:embed="rId3"/>
          <a:stretch>
            <a:fillRect/>
          </a:stretch>
        </p:blipFill>
        <p:spPr>
          <a:xfrm>
            <a:off x="6156176" y="1628800"/>
            <a:ext cx="2020044" cy="531591"/>
          </a:xfrm>
          <a:prstGeom prst="rect">
            <a:avLst/>
          </a:prstGeom>
        </p:spPr>
      </p:pic>
      <p:pic>
        <p:nvPicPr>
          <p:cNvPr id="8" name="圖片 7"/>
          <p:cNvPicPr>
            <a:picLocks noChangeAspect="1"/>
          </p:cNvPicPr>
          <p:nvPr/>
        </p:nvPicPr>
        <p:blipFill>
          <a:blip r:embed="rId4"/>
          <a:stretch>
            <a:fillRect/>
          </a:stretch>
        </p:blipFill>
        <p:spPr>
          <a:xfrm>
            <a:off x="251520" y="2780928"/>
            <a:ext cx="6925112" cy="648072"/>
          </a:xfrm>
          <a:prstGeom prst="rect">
            <a:avLst/>
          </a:prstGeom>
        </p:spPr>
      </p:pic>
      <p:pic>
        <p:nvPicPr>
          <p:cNvPr id="9" name="圖片 8"/>
          <p:cNvPicPr>
            <a:picLocks noChangeAspect="1"/>
          </p:cNvPicPr>
          <p:nvPr/>
        </p:nvPicPr>
        <p:blipFill>
          <a:blip r:embed="rId5"/>
          <a:stretch>
            <a:fillRect/>
          </a:stretch>
        </p:blipFill>
        <p:spPr>
          <a:xfrm>
            <a:off x="7668344" y="2708920"/>
            <a:ext cx="1008112" cy="551311"/>
          </a:xfrm>
          <a:prstGeom prst="rect">
            <a:avLst/>
          </a:prstGeom>
        </p:spPr>
      </p:pic>
      <p:pic>
        <p:nvPicPr>
          <p:cNvPr id="10" name="圖片 9"/>
          <p:cNvPicPr>
            <a:picLocks noChangeAspect="1"/>
          </p:cNvPicPr>
          <p:nvPr/>
        </p:nvPicPr>
        <p:blipFill>
          <a:blip r:embed="rId6"/>
          <a:stretch>
            <a:fillRect/>
          </a:stretch>
        </p:blipFill>
        <p:spPr>
          <a:xfrm>
            <a:off x="4211960" y="3933056"/>
            <a:ext cx="4335829" cy="570504"/>
          </a:xfrm>
          <a:prstGeom prst="rect">
            <a:avLst/>
          </a:prstGeom>
        </p:spPr>
      </p:pic>
      <p:pic>
        <p:nvPicPr>
          <p:cNvPr id="11" name="圖片 10"/>
          <p:cNvPicPr>
            <a:picLocks noChangeAspect="1"/>
          </p:cNvPicPr>
          <p:nvPr/>
        </p:nvPicPr>
        <p:blipFill>
          <a:blip r:embed="rId7"/>
          <a:stretch>
            <a:fillRect/>
          </a:stretch>
        </p:blipFill>
        <p:spPr>
          <a:xfrm>
            <a:off x="1619672" y="5085184"/>
            <a:ext cx="6865635" cy="864096"/>
          </a:xfrm>
          <a:prstGeom prst="rect">
            <a:avLst/>
          </a:prstGeom>
        </p:spPr>
      </p:pic>
      <p:pic>
        <p:nvPicPr>
          <p:cNvPr id="12" name="圖片 11"/>
          <p:cNvPicPr>
            <a:picLocks noChangeAspect="1"/>
          </p:cNvPicPr>
          <p:nvPr/>
        </p:nvPicPr>
        <p:blipFill>
          <a:blip r:embed="rId8"/>
          <a:stretch>
            <a:fillRect/>
          </a:stretch>
        </p:blipFill>
        <p:spPr>
          <a:xfrm>
            <a:off x="2915816" y="6079556"/>
            <a:ext cx="4420363" cy="764704"/>
          </a:xfrm>
          <a:prstGeom prst="rect">
            <a:avLst/>
          </a:prstGeom>
        </p:spPr>
      </p:pic>
    </p:spTree>
    <p:extLst>
      <p:ext uri="{BB962C8B-B14F-4D97-AF65-F5344CB8AC3E}">
        <p14:creationId xmlns:p14="http://schemas.microsoft.com/office/powerpoint/2010/main" val="17498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Uniqueness</a:t>
            </a:r>
            <a:r>
              <a:rPr kumimoji="1" lang="zh-CN" altLang="en-US" dirty="0"/>
              <a:t> </a:t>
            </a:r>
            <a:r>
              <a:rPr kumimoji="1" lang="en-GB" altLang="zh-CN" dirty="0"/>
              <a:t>of</a:t>
            </a:r>
            <a:r>
              <a:rPr kumimoji="1" lang="zh-CN" altLang="en-US" dirty="0"/>
              <a:t> </a:t>
            </a:r>
            <a:r>
              <a:rPr kumimoji="1" lang="en-GB" altLang="zh-CN" dirty="0"/>
              <a:t>solutions</a:t>
            </a:r>
            <a:endParaRPr kumimoji="1" lang="zh-TW" altLang="en-US" dirty="0"/>
          </a:p>
        </p:txBody>
      </p:sp>
      <p:sp>
        <p:nvSpPr>
          <p:cNvPr id="3" name="內容版面配置區 2"/>
          <p:cNvSpPr>
            <a:spLocks noGrp="1"/>
          </p:cNvSpPr>
          <p:nvPr>
            <p:ph idx="1"/>
          </p:nvPr>
        </p:nvSpPr>
        <p:spPr>
          <a:xfrm>
            <a:off x="467544" y="1052736"/>
            <a:ext cx="8229600" cy="4530725"/>
          </a:xfrm>
        </p:spPr>
        <p:txBody>
          <a:bodyPr/>
          <a:lstStyle/>
          <a:p>
            <a:r>
              <a:rPr kumimoji="1" lang="en-GB" altLang="zh-TW" dirty="0">
                <a:solidFill>
                  <a:srgbClr val="0000FF"/>
                </a:solidFill>
              </a:rPr>
              <a:t>Existence</a:t>
            </a:r>
            <a:r>
              <a:rPr kumimoji="1" lang="zh-CN" altLang="en-US" dirty="0">
                <a:solidFill>
                  <a:srgbClr val="0000FF"/>
                </a:solidFill>
              </a:rPr>
              <a:t> </a:t>
            </a:r>
            <a:r>
              <a:rPr lang="en-GB" altLang="zh-CN" dirty="0">
                <a:solidFill>
                  <a:srgbClr val="0000FF"/>
                </a:solidFill>
              </a:rPr>
              <a:t>and</a:t>
            </a:r>
            <a:r>
              <a:rPr lang="zh-CN" altLang="en-US" dirty="0">
                <a:solidFill>
                  <a:srgbClr val="0000FF"/>
                </a:solidFill>
              </a:rPr>
              <a:t> </a:t>
            </a:r>
            <a:r>
              <a:rPr lang="en-GB" altLang="zh-CN" dirty="0">
                <a:solidFill>
                  <a:srgbClr val="0000FF"/>
                </a:solidFill>
              </a:rPr>
              <a:t>uniqueness</a:t>
            </a:r>
            <a:r>
              <a:rPr lang="zh-CN" altLang="en-US" dirty="0">
                <a:solidFill>
                  <a:srgbClr val="0000FF"/>
                </a:solidFill>
              </a:rPr>
              <a:t> </a:t>
            </a:r>
            <a:r>
              <a:rPr lang="en-GB" altLang="zh-CN" dirty="0">
                <a:solidFill>
                  <a:srgbClr val="0000FF"/>
                </a:solidFill>
              </a:rPr>
              <a:t>theorem</a:t>
            </a:r>
            <a:r>
              <a:rPr lang="en-US" altLang="zh-CN" dirty="0"/>
              <a:t>:</a:t>
            </a:r>
            <a:r>
              <a:rPr lang="zh-CN" altLang="en-US" dirty="0"/>
              <a:t> </a:t>
            </a:r>
            <a:r>
              <a:rPr lang="en-GB" altLang="zh-CN" dirty="0"/>
              <a:t>There</a:t>
            </a:r>
            <a:r>
              <a:rPr lang="zh-CN" altLang="en-US" dirty="0"/>
              <a:t> </a:t>
            </a:r>
            <a:r>
              <a:rPr lang="en-GB" altLang="zh-CN" dirty="0"/>
              <a:t>is</a:t>
            </a:r>
            <a:r>
              <a:rPr lang="zh-CN" altLang="en-US" dirty="0"/>
              <a:t> </a:t>
            </a:r>
            <a:r>
              <a:rPr lang="en-GB" altLang="zh-CN" dirty="0">
                <a:solidFill>
                  <a:srgbClr val="FF0000"/>
                </a:solidFill>
              </a:rPr>
              <a:t>one</a:t>
            </a:r>
            <a:r>
              <a:rPr lang="zh-CN" altLang="en-US" dirty="0">
                <a:solidFill>
                  <a:srgbClr val="FF0000"/>
                </a:solidFill>
              </a:rPr>
              <a:t> </a:t>
            </a:r>
            <a:r>
              <a:rPr lang="en-GB" altLang="zh-CN" dirty="0">
                <a:solidFill>
                  <a:srgbClr val="FF0000"/>
                </a:solidFill>
              </a:rPr>
              <a:t>and</a:t>
            </a:r>
            <a:r>
              <a:rPr lang="zh-CN" altLang="en-US" dirty="0">
                <a:solidFill>
                  <a:srgbClr val="FF0000"/>
                </a:solidFill>
              </a:rPr>
              <a:t> </a:t>
            </a:r>
            <a:r>
              <a:rPr lang="en-GB" altLang="zh-CN" dirty="0">
                <a:solidFill>
                  <a:srgbClr val="FF0000"/>
                </a:solidFill>
              </a:rPr>
              <a:t>only</a:t>
            </a:r>
            <a:r>
              <a:rPr lang="zh-CN" altLang="en-US" dirty="0">
                <a:solidFill>
                  <a:srgbClr val="FF0000"/>
                </a:solidFill>
              </a:rPr>
              <a:t> </a:t>
            </a:r>
            <a:r>
              <a:rPr lang="en-GB" altLang="zh-CN" dirty="0">
                <a:solidFill>
                  <a:srgbClr val="FF0000"/>
                </a:solidFill>
              </a:rPr>
              <a:t>one</a:t>
            </a:r>
            <a:r>
              <a:rPr lang="zh-CN" altLang="en-US" dirty="0">
                <a:solidFill>
                  <a:srgbClr val="FF0000"/>
                </a:solidFill>
              </a:rPr>
              <a:t> </a:t>
            </a:r>
            <a:r>
              <a:rPr lang="en-GB" altLang="zh-CN" dirty="0">
                <a:solidFill>
                  <a:srgbClr val="FF0000"/>
                </a:solidFill>
              </a:rPr>
              <a:t>solution</a:t>
            </a:r>
            <a:r>
              <a:rPr lang="zh-CN" altLang="en-US" i="1" dirty="0"/>
              <a:t> </a:t>
            </a:r>
            <a:r>
              <a:rPr lang="en-GB" altLang="zh-CN" i="1" dirty="0"/>
              <a:t>y</a:t>
            </a:r>
            <a:r>
              <a:rPr lang="en-US" altLang="zh-CN" i="1" dirty="0"/>
              <a:t>=y(x)</a:t>
            </a:r>
            <a:r>
              <a:rPr lang="zh-CN" altLang="en-US" i="1" dirty="0"/>
              <a:t> </a:t>
            </a:r>
            <a:r>
              <a:rPr lang="en-GB" altLang="zh-CN" dirty="0"/>
              <a:t>satisfying</a:t>
            </a:r>
            <a:r>
              <a:rPr lang="zh-CN" altLang="en-US" dirty="0"/>
              <a:t> </a:t>
            </a:r>
            <a:r>
              <a:rPr lang="en-GB" altLang="zh-CN" dirty="0"/>
              <a:t>the first-order linear equation</a:t>
            </a:r>
          </a:p>
          <a:p>
            <a:pPr marL="0" indent="0">
              <a:buNone/>
            </a:pPr>
            <a:endParaRPr lang="en-GB" altLang="zh-TW" dirty="0"/>
          </a:p>
          <a:p>
            <a:pPr marL="0" indent="0">
              <a:buNone/>
            </a:pPr>
            <a:r>
              <a:rPr lang="en-GB" altLang="zh-TW" dirty="0"/>
              <a:t>on</a:t>
            </a:r>
            <a:r>
              <a:rPr lang="zh-CN" altLang="en-US" dirty="0"/>
              <a:t> </a:t>
            </a:r>
            <a:r>
              <a:rPr lang="en-GB" altLang="zh-CN" dirty="0"/>
              <a:t>a</a:t>
            </a:r>
            <a:r>
              <a:rPr lang="zh-CN" altLang="en-US" dirty="0"/>
              <a:t> </a:t>
            </a:r>
            <a:r>
              <a:rPr lang="en-GB" altLang="zh-CN" dirty="0"/>
              <a:t>specified</a:t>
            </a:r>
            <a:r>
              <a:rPr lang="zh-CN" altLang="en-US" dirty="0"/>
              <a:t> </a:t>
            </a:r>
            <a:r>
              <a:rPr lang="en-GB" altLang="zh-CN" dirty="0"/>
              <a:t>interval</a:t>
            </a:r>
            <a:r>
              <a:rPr lang="zh-CN" altLang="en-US" dirty="0"/>
              <a:t> </a:t>
            </a:r>
            <a:r>
              <a:rPr lang="en-GB" altLang="zh-CN" dirty="0"/>
              <a:t>and</a:t>
            </a:r>
            <a:r>
              <a:rPr lang="zh-CN" altLang="en-US" dirty="0"/>
              <a:t> </a:t>
            </a:r>
            <a:r>
              <a:rPr lang="en-GB" altLang="zh-CN" dirty="0"/>
              <a:t>the</a:t>
            </a:r>
            <a:r>
              <a:rPr lang="zh-CN" altLang="en-US" dirty="0"/>
              <a:t> </a:t>
            </a:r>
            <a:r>
              <a:rPr lang="en-GB" altLang="zh-CN" dirty="0"/>
              <a:t>initial</a:t>
            </a:r>
            <a:r>
              <a:rPr lang="zh-CN" altLang="en-US" dirty="0"/>
              <a:t> </a:t>
            </a:r>
            <a:r>
              <a:rPr lang="en-GB" altLang="zh-CN" dirty="0"/>
              <a:t>condition</a:t>
            </a:r>
          </a:p>
          <a:p>
            <a:pPr marL="0" indent="0">
              <a:buNone/>
            </a:pPr>
            <a:endParaRPr lang="en-GB" altLang="zh-TW" dirty="0"/>
          </a:p>
          <a:p>
            <a:pPr marL="0" indent="0">
              <a:buNone/>
            </a:pPr>
            <a:r>
              <a:rPr lang="en-GB" altLang="zh-TW" dirty="0"/>
              <a:t>at</a:t>
            </a:r>
            <a:r>
              <a:rPr lang="zh-CN" altLang="en-US" dirty="0"/>
              <a:t> </a:t>
            </a:r>
            <a:r>
              <a:rPr lang="en-GB" altLang="zh-CN" dirty="0"/>
              <a:t>a</a:t>
            </a:r>
            <a:r>
              <a:rPr lang="zh-CN" altLang="en-US" dirty="0"/>
              <a:t> </a:t>
            </a:r>
            <a:r>
              <a:rPr lang="en-GB" altLang="zh-CN" dirty="0"/>
              <a:t>specified</a:t>
            </a:r>
            <a:r>
              <a:rPr lang="zh-CN" altLang="en-US" dirty="0"/>
              <a:t> </a:t>
            </a:r>
            <a:r>
              <a:rPr lang="en-GB" altLang="zh-CN" dirty="0"/>
              <a:t>point</a:t>
            </a:r>
            <a:r>
              <a:rPr lang="zh-CN" altLang="en-US" dirty="0"/>
              <a:t> </a:t>
            </a:r>
            <a:r>
              <a:rPr lang="en-GB" altLang="zh-CN" dirty="0"/>
              <a:t>in</a:t>
            </a:r>
            <a:r>
              <a:rPr lang="zh-CN" altLang="en-US" dirty="0"/>
              <a:t> </a:t>
            </a:r>
            <a:r>
              <a:rPr lang="en-GB" altLang="zh-CN" dirty="0"/>
              <a:t>the</a:t>
            </a:r>
            <a:r>
              <a:rPr lang="zh-CN" altLang="en-US" dirty="0"/>
              <a:t> </a:t>
            </a:r>
            <a:r>
              <a:rPr lang="en-GB" altLang="zh-CN" dirty="0"/>
              <a:t>interval</a:t>
            </a:r>
            <a:r>
              <a:rPr lang="en-US" altLang="zh-CN" dirty="0"/>
              <a:t>.</a:t>
            </a:r>
          </a:p>
          <a:p>
            <a:pPr marL="0" indent="0">
              <a:buNone/>
            </a:pPr>
            <a:endParaRPr lang="en-US" altLang="zh-CN" dirty="0"/>
          </a:p>
          <a:p>
            <a:r>
              <a:rPr lang="en-US" altLang="zh-TW" dirty="0"/>
              <a:t>Nonlinear</a:t>
            </a:r>
            <a:r>
              <a:rPr lang="zh-CN" altLang="en-US" dirty="0"/>
              <a:t> </a:t>
            </a:r>
            <a:r>
              <a:rPr lang="en-GB" altLang="zh-CN" dirty="0"/>
              <a:t>equations</a:t>
            </a:r>
            <a:r>
              <a:rPr lang="zh-CN" altLang="en-US" dirty="0"/>
              <a:t> </a:t>
            </a:r>
            <a:r>
              <a:rPr lang="en-GB" altLang="zh-CN" dirty="0"/>
              <a:t>may</a:t>
            </a:r>
            <a:r>
              <a:rPr lang="zh-CN" altLang="en-US" dirty="0"/>
              <a:t> </a:t>
            </a:r>
            <a:r>
              <a:rPr lang="en-GB" altLang="zh-CN" dirty="0"/>
              <a:t>have</a:t>
            </a:r>
            <a:r>
              <a:rPr lang="zh-CN" altLang="en-US" dirty="0"/>
              <a:t> </a:t>
            </a:r>
            <a:r>
              <a:rPr lang="en-GB" altLang="zh-CN" dirty="0"/>
              <a:t>more</a:t>
            </a:r>
            <a:r>
              <a:rPr lang="zh-CN" altLang="en-US" dirty="0"/>
              <a:t> </a:t>
            </a:r>
            <a:r>
              <a:rPr lang="en-GB" altLang="zh-CN" dirty="0"/>
              <a:t>than</a:t>
            </a:r>
            <a:r>
              <a:rPr lang="zh-CN" altLang="en-US" dirty="0"/>
              <a:t> </a:t>
            </a:r>
            <a:r>
              <a:rPr lang="en-GB" altLang="zh-CN" dirty="0"/>
              <a:t>one</a:t>
            </a:r>
            <a:r>
              <a:rPr lang="zh-CN" altLang="en-US" dirty="0"/>
              <a:t> </a:t>
            </a:r>
            <a:r>
              <a:rPr lang="en-GB" altLang="zh-CN" dirty="0"/>
              <a:t>solution</a:t>
            </a:r>
            <a:r>
              <a:rPr lang="en-US" altLang="zh-CN" dirty="0"/>
              <a:t>.</a:t>
            </a:r>
            <a:endParaRPr lang="en-GB" altLang="zh-TW"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61</a:t>
            </a:fld>
            <a:endParaRPr lang="en-US" altLang="zh-CN"/>
          </a:p>
        </p:txBody>
      </p:sp>
      <p:pic>
        <p:nvPicPr>
          <p:cNvPr id="6" name="圖片 5"/>
          <p:cNvPicPr>
            <a:picLocks noChangeAspect="1"/>
          </p:cNvPicPr>
          <p:nvPr/>
        </p:nvPicPr>
        <p:blipFill>
          <a:blip r:embed="rId2"/>
          <a:stretch>
            <a:fillRect/>
          </a:stretch>
        </p:blipFill>
        <p:spPr>
          <a:xfrm>
            <a:off x="3275856" y="2564904"/>
            <a:ext cx="3024336" cy="576064"/>
          </a:xfrm>
          <a:prstGeom prst="rect">
            <a:avLst/>
          </a:prstGeom>
        </p:spPr>
      </p:pic>
      <p:pic>
        <p:nvPicPr>
          <p:cNvPr id="7" name="圖片 6"/>
          <p:cNvPicPr>
            <a:picLocks noChangeAspect="1"/>
          </p:cNvPicPr>
          <p:nvPr/>
        </p:nvPicPr>
        <p:blipFill>
          <a:blip r:embed="rId3"/>
          <a:stretch>
            <a:fillRect/>
          </a:stretch>
        </p:blipFill>
        <p:spPr>
          <a:xfrm>
            <a:off x="3707904" y="3573016"/>
            <a:ext cx="2012905" cy="622548"/>
          </a:xfrm>
          <a:prstGeom prst="rect">
            <a:avLst/>
          </a:prstGeom>
        </p:spPr>
      </p:pic>
    </p:spTree>
    <p:extLst>
      <p:ext uri="{BB962C8B-B14F-4D97-AF65-F5344CB8AC3E}">
        <p14:creationId xmlns:p14="http://schemas.microsoft.com/office/powerpoint/2010/main" val="34223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973"/>
            <a:ext cx="8229600" cy="1139825"/>
          </a:xfrm>
        </p:spPr>
        <p:txBody>
          <a:bodyPr/>
          <a:lstStyle/>
          <a:p>
            <a:r>
              <a:rPr lang="en-US" sz="3200" dirty="0">
                <a:solidFill>
                  <a:schemeClr val="tx1"/>
                </a:solidFill>
              </a:rPr>
              <a:t>                Slope field for </a:t>
            </a:r>
          </a:p>
        </p:txBody>
      </p:sp>
      <p:sp>
        <p:nvSpPr>
          <p:cNvPr id="4" name="Date Placeholder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Slide Number Placeholder 4"/>
          <p:cNvSpPr>
            <a:spLocks noGrp="1"/>
          </p:cNvSpPr>
          <p:nvPr>
            <p:ph type="sldNum" sz="quarter" idx="12"/>
          </p:nvPr>
        </p:nvSpPr>
        <p:spPr/>
        <p:txBody>
          <a:bodyPr/>
          <a:lstStyle/>
          <a:p>
            <a:pPr>
              <a:defRPr/>
            </a:pPr>
            <a:fld id="{F85A0ED5-3C67-A940-BE1C-9D228A8F5C85}" type="slidenum">
              <a:rPr lang="en-US" altLang="zh-CN" smtClean="0"/>
              <a:pPr>
                <a:defRPr/>
              </a:pPr>
              <a:t>7</a:t>
            </a:fld>
            <a:endParaRPr lang="en-US" altLang="zh-CN"/>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558" y="1398530"/>
            <a:ext cx="5544616" cy="50999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4723311" y="692696"/>
                <a:ext cx="1680973" cy="619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𝑑𝑦</m:t>
                          </m:r>
                        </m:num>
                        <m:den>
                          <m:r>
                            <a:rPr lang="en-US" altLang="zh-CN" b="0" i="1" smtClean="0">
                              <a:latin typeface="Cambria Math"/>
                            </a:rPr>
                            <m:t>𝑑𝑥</m:t>
                          </m:r>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𝑦</m:t>
                          </m:r>
                          <m:r>
                            <a:rPr lang="en-US" altLang="zh-CN" b="0" i="1" smtClean="0">
                              <a:latin typeface="Cambria Math"/>
                            </a:rPr>
                            <m:t>(4−</m:t>
                          </m:r>
                          <m:r>
                            <a:rPr lang="en-US" altLang="zh-CN" b="0" i="1" smtClean="0">
                              <a:latin typeface="Cambria Math"/>
                            </a:rPr>
                            <m:t>𝑦</m:t>
                          </m:r>
                          <m:r>
                            <a:rPr lang="en-US" altLang="zh-CN" b="0" i="1" smtClean="0">
                              <a:latin typeface="Cambria Math"/>
                            </a:rPr>
                            <m:t>)</m:t>
                          </m:r>
                        </m:num>
                        <m:den>
                          <m:r>
                            <a:rPr lang="en-US" altLang="zh-CN" b="0" i="1" smtClean="0">
                              <a:latin typeface="Cambria Math"/>
                            </a:rPr>
                            <m:t>6</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723311" y="692696"/>
                <a:ext cx="1680973" cy="619913"/>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0163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TW" dirty="0"/>
              <a:t>Analytical solutions</a:t>
            </a:r>
            <a:endParaRPr kumimoji="1" lang="zh-TW" altLang="en-US" dirty="0"/>
          </a:p>
        </p:txBody>
      </p:sp>
      <p:sp>
        <p:nvSpPr>
          <p:cNvPr id="3" name="內容版面配置區 2"/>
          <p:cNvSpPr>
            <a:spLocks noGrp="1"/>
          </p:cNvSpPr>
          <p:nvPr>
            <p:ph idx="1"/>
          </p:nvPr>
        </p:nvSpPr>
        <p:spPr>
          <a:xfrm>
            <a:off x="467544" y="1052736"/>
            <a:ext cx="8229600" cy="4530725"/>
          </a:xfrm>
        </p:spPr>
        <p:txBody>
          <a:bodyPr/>
          <a:lstStyle/>
          <a:p>
            <a:r>
              <a:rPr kumimoji="1" lang="en-GB" altLang="zh-TW" dirty="0"/>
              <a:t>C</a:t>
            </a:r>
            <a:r>
              <a:rPr kumimoji="1" lang="en-US" altLang="zh-CN" dirty="0" err="1"/>
              <a:t>ertain</a:t>
            </a:r>
            <a:r>
              <a:rPr kumimoji="1" lang="zh-CN" altLang="en-US" dirty="0"/>
              <a:t> </a:t>
            </a:r>
            <a:r>
              <a:rPr kumimoji="1" lang="en-GB" altLang="zh-CN" dirty="0"/>
              <a:t>differential</a:t>
            </a:r>
            <a:r>
              <a:rPr kumimoji="1" lang="zh-CN" altLang="en-US" dirty="0"/>
              <a:t> </a:t>
            </a:r>
            <a:r>
              <a:rPr kumimoji="1" lang="en-GB" altLang="zh-CN" dirty="0"/>
              <a:t>equations</a:t>
            </a:r>
            <a:r>
              <a:rPr kumimoji="1" lang="zh-CN" altLang="en-US" dirty="0"/>
              <a:t> </a:t>
            </a:r>
            <a:r>
              <a:rPr kumimoji="1" lang="en-GB" altLang="zh-CN" dirty="0"/>
              <a:t>can</a:t>
            </a:r>
            <a:r>
              <a:rPr kumimoji="1" lang="zh-CN" altLang="en-US" dirty="0"/>
              <a:t> </a:t>
            </a:r>
            <a:r>
              <a:rPr kumimoji="1" lang="en-GB" altLang="zh-CN" dirty="0"/>
              <a:t>be</a:t>
            </a:r>
            <a:r>
              <a:rPr kumimoji="1" lang="zh-CN" altLang="en-US" dirty="0"/>
              <a:t> </a:t>
            </a:r>
            <a:r>
              <a:rPr kumimoji="1" lang="en-GB" altLang="zh-CN" dirty="0"/>
              <a:t>solved</a:t>
            </a:r>
            <a:r>
              <a:rPr kumimoji="1" lang="zh-CN" altLang="en-US" dirty="0"/>
              <a:t> </a:t>
            </a:r>
            <a:r>
              <a:rPr kumimoji="1" lang="en-GB" altLang="zh-CN" dirty="0"/>
              <a:t>analytically</a:t>
            </a:r>
          </a:p>
          <a:p>
            <a:pPr lvl="1"/>
            <a:r>
              <a:rPr lang="en-GB" altLang="zh-TW" dirty="0"/>
              <a:t>Separable</a:t>
            </a:r>
            <a:r>
              <a:rPr lang="zh-CN" altLang="en-US" dirty="0"/>
              <a:t> </a:t>
            </a:r>
            <a:r>
              <a:rPr lang="en-GB" altLang="zh-CN" dirty="0"/>
              <a:t>equations</a:t>
            </a:r>
          </a:p>
          <a:p>
            <a:pPr lvl="1"/>
            <a:endParaRPr kumimoji="1" lang="en-GB" altLang="zh-TW" dirty="0"/>
          </a:p>
          <a:p>
            <a:pPr lvl="1"/>
            <a:endParaRPr lang="en-GB" altLang="zh-TW" dirty="0"/>
          </a:p>
          <a:p>
            <a:pPr lvl="1"/>
            <a:endParaRPr lang="en-GB" altLang="zh-TW" dirty="0"/>
          </a:p>
          <a:p>
            <a:pPr lvl="1"/>
            <a:r>
              <a:rPr kumimoji="1" lang="en-GB" altLang="zh-TW" dirty="0"/>
              <a:t>First</a:t>
            </a:r>
            <a:r>
              <a:rPr kumimoji="1" lang="en-US" altLang="zh-CN" dirty="0"/>
              <a:t>-order</a:t>
            </a:r>
            <a:r>
              <a:rPr kumimoji="1" lang="zh-CN" altLang="en-US" dirty="0"/>
              <a:t> </a:t>
            </a:r>
            <a:r>
              <a:rPr kumimoji="1" lang="en-GB" altLang="zh-CN" dirty="0"/>
              <a:t>linear</a:t>
            </a:r>
            <a:r>
              <a:rPr kumimoji="1" lang="zh-CN" altLang="en-US" dirty="0"/>
              <a:t> </a:t>
            </a:r>
            <a:r>
              <a:rPr kumimoji="1" lang="en-GB" altLang="zh-CN" dirty="0"/>
              <a:t>equations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8</a:t>
            </a:fld>
            <a:endParaRPr lang="en-US" altLang="zh-CN"/>
          </a:p>
        </p:txBody>
      </p:sp>
      <p:pic>
        <p:nvPicPr>
          <p:cNvPr id="6" name="圖片 5"/>
          <p:cNvPicPr>
            <a:picLocks noChangeAspect="1"/>
          </p:cNvPicPr>
          <p:nvPr/>
        </p:nvPicPr>
        <p:blipFill>
          <a:blip r:embed="rId2"/>
          <a:stretch>
            <a:fillRect/>
          </a:stretch>
        </p:blipFill>
        <p:spPr>
          <a:xfrm>
            <a:off x="3131840" y="4509120"/>
            <a:ext cx="3024336" cy="576064"/>
          </a:xfrm>
          <a:prstGeom prst="rect">
            <a:avLst/>
          </a:prstGeom>
        </p:spPr>
      </p:pic>
      <p:pic>
        <p:nvPicPr>
          <p:cNvPr id="9" name="圖片 8"/>
          <p:cNvPicPr>
            <a:picLocks noChangeAspect="1"/>
          </p:cNvPicPr>
          <p:nvPr/>
        </p:nvPicPr>
        <p:blipFill>
          <a:blip r:embed="rId3"/>
          <a:stretch>
            <a:fillRect/>
          </a:stretch>
        </p:blipFill>
        <p:spPr>
          <a:xfrm>
            <a:off x="3419872" y="2636912"/>
            <a:ext cx="2520280" cy="1120124"/>
          </a:xfrm>
          <a:prstGeom prst="rect">
            <a:avLst/>
          </a:prstGeom>
        </p:spPr>
      </p:pic>
    </p:spTree>
    <p:extLst>
      <p:ext uri="{BB962C8B-B14F-4D97-AF65-F5344CB8AC3E}">
        <p14:creationId xmlns:p14="http://schemas.microsoft.com/office/powerpoint/2010/main" val="630300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Thomas Malthus</a:t>
            </a:r>
            <a:r>
              <a:rPr kumimoji="1" lang="zh-CN" altLang="en-US" dirty="0"/>
              <a:t> </a:t>
            </a:r>
            <a:r>
              <a:rPr kumimoji="1" lang="en-US" altLang="zh-CN" dirty="0"/>
              <a:t>(1766-1834)</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03/04/2019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9</a:t>
            </a:fld>
            <a:endParaRPr lang="en-US" altLang="zh-CN"/>
          </a:p>
        </p:txBody>
      </p:sp>
      <p:pic>
        <p:nvPicPr>
          <p:cNvPr id="10" name="圖片 9"/>
          <p:cNvPicPr>
            <a:picLocks noChangeAspect="1"/>
          </p:cNvPicPr>
          <p:nvPr/>
        </p:nvPicPr>
        <p:blipFill>
          <a:blip r:embed="rId2"/>
          <a:stretch>
            <a:fillRect/>
          </a:stretch>
        </p:blipFill>
        <p:spPr>
          <a:xfrm>
            <a:off x="6372200" y="1628800"/>
            <a:ext cx="2483768" cy="3356443"/>
          </a:xfrm>
          <a:prstGeom prst="rect">
            <a:avLst/>
          </a:prstGeom>
        </p:spPr>
      </p:pic>
      <p:sp>
        <p:nvSpPr>
          <p:cNvPr id="11" name="文字方塊 10"/>
          <p:cNvSpPr txBox="1"/>
          <p:nvPr/>
        </p:nvSpPr>
        <p:spPr>
          <a:xfrm>
            <a:off x="467544" y="1412776"/>
            <a:ext cx="5688632" cy="4392488"/>
          </a:xfrm>
          <a:prstGeom prst="rect">
            <a:avLst/>
          </a:prstGeom>
          <a:noFill/>
        </p:spPr>
        <p:txBody>
          <a:bodyPr wrap="square" rtlCol="0">
            <a:spAutoFit/>
          </a:bodyPr>
          <a:lstStyle/>
          <a:p>
            <a:pPr marL="285750" indent="-285750">
              <a:buFont typeface="Arial"/>
              <a:buChar char="•"/>
            </a:pPr>
            <a:r>
              <a:rPr kumimoji="1" lang="en-US" altLang="zh-TW" sz="3200" dirty="0"/>
              <a:t>British</a:t>
            </a:r>
            <a:r>
              <a:rPr kumimoji="1" lang="zh-CN" altLang="en-US" sz="3200" dirty="0"/>
              <a:t> </a:t>
            </a:r>
            <a:r>
              <a:rPr kumimoji="1" lang="en-US" altLang="zh-CN" sz="3200" dirty="0"/>
              <a:t>scholar</a:t>
            </a:r>
          </a:p>
          <a:p>
            <a:pPr marL="285750" indent="-285750">
              <a:buFont typeface="Arial"/>
              <a:buChar char="•"/>
            </a:pPr>
            <a:r>
              <a:rPr kumimoji="1" lang="en-US" altLang="zh-TW" sz="3200" dirty="0"/>
              <a:t>Influential</a:t>
            </a:r>
            <a:r>
              <a:rPr kumimoji="1" lang="zh-CN" altLang="en-US" sz="3200" dirty="0"/>
              <a:t> </a:t>
            </a:r>
            <a:r>
              <a:rPr kumimoji="1" lang="en-US" altLang="zh-CN" sz="3200" dirty="0"/>
              <a:t>in</a:t>
            </a:r>
            <a:r>
              <a:rPr kumimoji="1" lang="zh-CN" altLang="en-US" sz="3200" dirty="0"/>
              <a:t> </a:t>
            </a:r>
            <a:r>
              <a:rPr kumimoji="1" lang="en-US" altLang="zh-CN" sz="3200" dirty="0"/>
              <a:t>demography</a:t>
            </a:r>
            <a:r>
              <a:rPr kumimoji="1" lang="zh-CN" altLang="en-US" sz="3200" dirty="0"/>
              <a:t> </a:t>
            </a:r>
            <a:r>
              <a:rPr kumimoji="1" lang="en-US" altLang="zh-CN" sz="3200" dirty="0"/>
              <a:t>and</a:t>
            </a:r>
            <a:r>
              <a:rPr kumimoji="1" lang="zh-CN" altLang="en-US" sz="3200" dirty="0"/>
              <a:t> </a:t>
            </a:r>
            <a:r>
              <a:rPr kumimoji="1" lang="en-US" altLang="zh-CN" sz="3200" dirty="0"/>
              <a:t>political</a:t>
            </a:r>
            <a:r>
              <a:rPr kumimoji="1" lang="zh-CN" altLang="en-US" sz="3200" dirty="0"/>
              <a:t> </a:t>
            </a:r>
            <a:r>
              <a:rPr kumimoji="1" lang="en-US" altLang="zh-CN" sz="3200" dirty="0"/>
              <a:t>economy</a:t>
            </a:r>
          </a:p>
          <a:p>
            <a:pPr marL="285750" indent="-285750">
              <a:buFont typeface="Arial"/>
              <a:buChar char="•"/>
            </a:pPr>
            <a:r>
              <a:rPr kumimoji="1" lang="en-US" altLang="zh-TW" sz="3200" dirty="0"/>
              <a:t>Proposed</a:t>
            </a:r>
            <a:r>
              <a:rPr kumimoji="1" lang="zh-CN" altLang="en-US" sz="3200" dirty="0"/>
              <a:t> </a:t>
            </a:r>
            <a:r>
              <a:rPr kumimoji="1" lang="en-US" altLang="zh-CN" sz="3200" dirty="0"/>
              <a:t>an</a:t>
            </a:r>
            <a:r>
              <a:rPr kumimoji="1" lang="zh-CN" altLang="en-US" sz="3200" dirty="0"/>
              <a:t> </a:t>
            </a:r>
            <a:r>
              <a:rPr kumimoji="1" lang="en-US" altLang="zh-CN" sz="3200" dirty="0"/>
              <a:t>exponential</a:t>
            </a:r>
            <a:r>
              <a:rPr kumimoji="1" lang="zh-CN" altLang="en-US" sz="3200" dirty="0"/>
              <a:t> </a:t>
            </a:r>
            <a:r>
              <a:rPr kumimoji="1" lang="en-US" altLang="zh-CN" sz="3200" dirty="0"/>
              <a:t>growth</a:t>
            </a:r>
            <a:r>
              <a:rPr kumimoji="1" lang="zh-CN" altLang="en-US" sz="3200" dirty="0"/>
              <a:t> </a:t>
            </a:r>
            <a:r>
              <a:rPr kumimoji="1" lang="en-US" altLang="zh-CN" sz="3200" dirty="0"/>
              <a:t>model</a:t>
            </a:r>
            <a:r>
              <a:rPr kumimoji="1" lang="zh-CN" altLang="en-US" sz="3200" dirty="0"/>
              <a:t> </a:t>
            </a:r>
            <a:r>
              <a:rPr kumimoji="1" lang="en-US" altLang="zh-CN" sz="3200" dirty="0"/>
              <a:t>for</a:t>
            </a:r>
            <a:r>
              <a:rPr kumimoji="1" lang="zh-CN" altLang="en-US" sz="3200" dirty="0"/>
              <a:t> </a:t>
            </a:r>
            <a:r>
              <a:rPr kumimoji="1" lang="en-US" altLang="zh-CN" sz="3200" dirty="0"/>
              <a:t>population</a:t>
            </a:r>
            <a:r>
              <a:rPr kumimoji="1" lang="zh-CN" altLang="en-US" sz="3200" dirty="0"/>
              <a:t> </a:t>
            </a:r>
            <a:r>
              <a:rPr kumimoji="1" lang="en-US" altLang="zh-CN" sz="3200" dirty="0"/>
              <a:t>growth</a:t>
            </a:r>
            <a:r>
              <a:rPr kumimoji="1" lang="zh-CN" altLang="en-US" sz="3200" dirty="0"/>
              <a:t> </a:t>
            </a:r>
            <a:r>
              <a:rPr kumimoji="1" lang="en-US" altLang="zh-CN" sz="3200" dirty="0"/>
              <a:t>in</a:t>
            </a:r>
            <a:r>
              <a:rPr kumimoji="1" lang="zh-CN" altLang="en-US" sz="3200" dirty="0"/>
              <a:t> </a:t>
            </a:r>
            <a:r>
              <a:rPr kumimoji="1" lang="en-US" altLang="zh-CN" sz="3200" dirty="0"/>
              <a:t>his</a:t>
            </a:r>
            <a:r>
              <a:rPr kumimoji="1" lang="zh-CN" altLang="en-US" sz="3200" dirty="0"/>
              <a:t> </a:t>
            </a:r>
            <a:r>
              <a:rPr kumimoji="1" lang="en-US" altLang="zh-CN" sz="3200" dirty="0"/>
              <a:t>famous</a:t>
            </a:r>
            <a:r>
              <a:rPr kumimoji="1" lang="zh-CN" altLang="en-US" sz="3200" dirty="0"/>
              <a:t> </a:t>
            </a:r>
            <a:r>
              <a:rPr kumimoji="1" lang="en-US" altLang="zh-CN" sz="3200" dirty="0"/>
              <a:t>book</a:t>
            </a:r>
            <a:r>
              <a:rPr kumimoji="1" lang="zh-CN" altLang="en-US" sz="3200" dirty="0"/>
              <a:t> </a:t>
            </a:r>
            <a:r>
              <a:rPr kumimoji="1" lang="en-US" altLang="zh-CN" sz="3200" dirty="0"/>
              <a:t>“An Essay on the Principle of Population”</a:t>
            </a:r>
            <a:endParaRPr kumimoji="1" lang="zh-TW" altLang="en-US" sz="3200" dirty="0"/>
          </a:p>
        </p:txBody>
      </p:sp>
    </p:spTree>
    <p:extLst>
      <p:ext uri="{BB962C8B-B14F-4D97-AF65-F5344CB8AC3E}">
        <p14:creationId xmlns:p14="http://schemas.microsoft.com/office/powerpoint/2010/main" val="2520050102"/>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宋体"/>
      </a:majorFont>
      <a:minorFont>
        <a:latin typeface="Arial"/>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Edge</Template>
  <TotalTime>0</TotalTime>
  <Words>2190</Words>
  <Application>Microsoft Office PowerPoint</Application>
  <PresentationFormat>On-screen Show (4:3)</PresentationFormat>
  <Paragraphs>393</Paragraphs>
  <Slides>61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Cambria Math</vt:lpstr>
      <vt:lpstr>Garamond</vt:lpstr>
      <vt:lpstr>Times New Roman</vt:lpstr>
      <vt:lpstr>Wingdings</vt:lpstr>
      <vt:lpstr>Edge</vt:lpstr>
      <vt:lpstr>Lecture 7: Continuous Model and Differential Equations</vt:lpstr>
      <vt:lpstr>Differential Equations </vt:lpstr>
      <vt:lpstr>Differential Equations </vt:lpstr>
      <vt:lpstr>Differential Equations </vt:lpstr>
      <vt:lpstr>Differential Equations</vt:lpstr>
      <vt:lpstr>Slope field (graphical analysis)</vt:lpstr>
      <vt:lpstr>                Slope field for </vt:lpstr>
      <vt:lpstr>Analytical solutions</vt:lpstr>
      <vt:lpstr>Thomas Malthus (1766-1834)</vt:lpstr>
      <vt:lpstr>Exponential growth model</vt:lpstr>
      <vt:lpstr>Review: Difference equation v. Differential equation</vt:lpstr>
      <vt:lpstr>Discrete &amp; continuous compounding</vt:lpstr>
      <vt:lpstr>Discrete &amp; continuous compounding</vt:lpstr>
      <vt:lpstr>Derivative as a rate of change</vt:lpstr>
      <vt:lpstr>Logistic growth model (limited growth)</vt:lpstr>
      <vt:lpstr>PowerPoint Presentation</vt:lpstr>
      <vt:lpstr>PowerPoint Presentation</vt:lpstr>
      <vt:lpstr>Alternative form of the logistic equation</vt:lpstr>
      <vt:lpstr>PowerPoint Presentation</vt:lpstr>
      <vt:lpstr>PowerPoint Presentation</vt:lpstr>
      <vt:lpstr>PowerPoint Presentation</vt:lpstr>
      <vt:lpstr>Example 1: drug dosage (p. 471)</vt:lpstr>
      <vt:lpstr>PowerPoint Presentation</vt:lpstr>
      <vt:lpstr>PowerPoint Presentation</vt:lpstr>
      <vt:lpstr>PowerPoint Presentation</vt:lpstr>
      <vt:lpstr>PowerPoint Presentation</vt:lpstr>
      <vt:lpstr>PowerPoint Presentation</vt:lpstr>
      <vt:lpstr>Conclusion: dosage schedule</vt:lpstr>
      <vt:lpstr>Graphical solutions of differential equations</vt:lpstr>
      <vt:lpstr>Autonomous function</vt:lpstr>
      <vt:lpstr>Steps for obtaining a graphical solution of autonomous function</vt:lpstr>
      <vt:lpstr>Steps for obtaining a graphical solution of autonomous function</vt:lpstr>
      <vt:lpstr>PowerPoint Presentation</vt:lpstr>
      <vt:lpstr>PowerPoint Presentation</vt:lpstr>
      <vt:lpstr>Stable and unstable equilibrium </vt:lpstr>
      <vt:lpstr>Example 2: cooling soup (p. 487)</vt:lpstr>
      <vt:lpstr>PowerPoint Presentation</vt:lpstr>
      <vt:lpstr>PowerPoint Presentation</vt:lpstr>
      <vt:lpstr>Logistic growth revisited</vt:lpstr>
      <vt:lpstr>PowerPoint Presentation</vt:lpstr>
      <vt:lpstr>First-order initial value problems</vt:lpstr>
      <vt:lpstr>Approximation solution to initial value problems</vt:lpstr>
      <vt:lpstr>PowerPoint Presentation</vt:lpstr>
      <vt:lpstr>PowerPoint Presentation</vt:lpstr>
      <vt:lpstr>Example 3: Saving certificate (p. 494)</vt:lpstr>
      <vt:lpstr>PowerPoint Presentation</vt:lpstr>
      <vt:lpstr>Separation of variables</vt:lpstr>
      <vt:lpstr>Example 4: Separation of variables (p. 502)</vt:lpstr>
      <vt:lpstr>Differential form</vt:lpstr>
      <vt:lpstr>More on differential equations</vt:lpstr>
      <vt:lpstr>Solving first-order linear equations</vt:lpstr>
      <vt:lpstr>PowerPoint Presentation</vt:lpstr>
      <vt:lpstr>Example 5: First-order linear equation (p. 518)</vt:lpstr>
      <vt:lpstr>PowerPoint Presentation</vt:lpstr>
      <vt:lpstr>PowerPoint Presentation</vt:lpstr>
      <vt:lpstr>Example 6: water pollution (p. 519)</vt:lpstr>
      <vt:lpstr>PowerPoint Presentation</vt:lpstr>
      <vt:lpstr>PowerPoint Presentation</vt:lpstr>
      <vt:lpstr>PowerPoint Presentation</vt:lpstr>
      <vt:lpstr>PowerPoint Presentation</vt:lpstr>
      <vt:lpstr>Uniqueness of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Jingjin</dc:creator>
  <cp:lastModifiedBy>Dr. WU Jingjin Timothy</cp:lastModifiedBy>
  <cp:revision>713</cp:revision>
  <cp:lastPrinted>2017-03-12T05:09:26Z</cp:lastPrinted>
  <dcterms:created xsi:type="dcterms:W3CDTF">1601-01-01T00:00:00Z</dcterms:created>
  <dcterms:modified xsi:type="dcterms:W3CDTF">2019-04-03T14:38:13Z</dcterms:modified>
</cp:coreProperties>
</file>